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7C185-A927-AE1C-33E1-09EDC2B9D0E0}" v="43" dt="2021-06-15T08:14:18.446"/>
    <p1510:client id="{19960D2C-7F48-2551-CC1F-B1B8B5B19405}" v="331" dt="2021-06-09T13:13:01.964"/>
    <p1510:client id="{21432060-0D3E-5BDD-4705-8B819C8D55DE}" v="152" dt="2021-06-15T07:54:07.234"/>
    <p1510:client id="{30B80264-16DD-7B9E-696E-D10187F58080}" v="1181" dt="2021-05-18T20:04:18.290"/>
    <p1510:client id="{42B98FC2-D694-6330-32E0-4DFCC57DA25B}" v="48" dt="2021-06-15T08:05:52.148"/>
    <p1510:client id="{741224FF-9979-F21E-F176-265D7EBE11F9}" v="86" dt="2021-06-11T08:30:09.133"/>
    <p1510:client id="{7717D56A-8232-251D-421A-6A643115BC70}" v="355" dt="2021-06-09T11:52:27.725"/>
    <p1510:client id="{7E373F83-7938-A34C-A1F3-76D41E8EC5B9}" v="214" dt="2021-06-14T08:42:19.907"/>
    <p1510:client id="{7F8CBBC7-50C8-4424-A8C8-550A72454643}" v="1904" dt="2021-05-16T19:07:18.794"/>
    <p1510:client id="{86DE03CF-973D-3567-B64D-55E207191796}" v="410" dt="2021-06-09T10:29:33.852"/>
    <p1510:client id="{8F26344A-5638-EC73-9267-7715C92BB431}" v="1479" dt="2021-06-11T10:57:36.534"/>
    <p1510:client id="{A422F710-15FC-F4F8-536E-B676D6D5DCE1}" v="24" dt="2021-06-14T12:38:55.373"/>
    <p1510:client id="{DAC0B347-1F52-92C6-4E6C-F0416AFBDA69}" v="1541" dt="2021-05-24T19:34:16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6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07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1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45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5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8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4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3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3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53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0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6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2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76" r:id="rId7"/>
    <p:sldLayoutId id="2147483675" r:id="rId8"/>
    <p:sldLayoutId id="214748367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kcyjna rozmyta biblioteka publiczna z regałami książek">
            <a:extLst>
              <a:ext uri="{FF2B5EF4-FFF2-40B4-BE49-F238E27FC236}">
                <a16:creationId xmlns:a16="http://schemas.microsoft.com/office/drawing/2014/main" xmlns="" id="{3F00641A-CB91-4959-B71A-3C3763E0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058" r="-1" b="1466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400" b="1" noProof="1">
                <a:solidFill>
                  <a:srgbClr val="FFFFFF"/>
                </a:solidFill>
                <a:latin typeface="Book Antiqua"/>
              </a:rPr>
              <a:t>DORASTANIE</a:t>
            </a:r>
            <a:r>
              <a:rPr lang="en-US" sz="5400" b="1" noProof="1">
                <a:latin typeface="Book Antiqua"/>
              </a:rPr>
              <a:t/>
            </a:r>
            <a:br>
              <a:rPr lang="en-US" sz="5400" b="1" noProof="1">
                <a:latin typeface="Book Antiqua"/>
              </a:rPr>
            </a:br>
            <a:r>
              <a:rPr lang="en-US" sz="3200" b="1" noProof="1">
                <a:solidFill>
                  <a:srgbClr val="FFFFFF"/>
                </a:solidFill>
                <a:latin typeface="Book Antiqua"/>
              </a:rPr>
              <a:t>Emocje, wartości i wyzwania</a:t>
            </a:r>
            <a:r>
              <a:rPr lang="en-US" sz="5400" b="1" noProof="1">
                <a:solidFill>
                  <a:srgbClr val="FFFFFF"/>
                </a:solidFill>
                <a:latin typeface="Book Antiqua"/>
              </a:rPr>
              <a:t> </a:t>
            </a:r>
            <a:endParaRPr lang="pl-PL" sz="5400" dirty="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708" y="4482009"/>
            <a:ext cx="9781327" cy="113222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Book Antiqua"/>
                <a:cs typeface="Arial"/>
              </a:rPr>
              <a:t>WYBÓR LITERATURY DLA MŁODZIEŻY I DOROSŁYCH</a:t>
            </a:r>
            <a:endParaRPr lang="en-US" sz="2200" noProof="1">
              <a:solidFill>
                <a:srgbClr val="FFFFFF"/>
              </a:solidFill>
              <a:latin typeface="Book Antiqua"/>
              <a:cs typeface="Arial"/>
            </a:endParaRPr>
          </a:p>
        </p:txBody>
      </p:sp>
      <p:grpSp>
        <p:nvGrpSpPr>
          <p:cNvPr id="93" name="Top Left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" name="Bottom Right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7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22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322AC2-CB19-4254-A41C-34112C6D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711" y="191233"/>
            <a:ext cx="4499761" cy="1411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noProof="1">
                <a:latin typeface="Arial Nova"/>
              </a:rPr>
              <a:t>O WARTOŚCIACH</a:t>
            </a:r>
            <a:r>
              <a:rPr lang="en-US" noProof="1">
                <a:latin typeface="Arial Nova"/>
              </a:rPr>
              <a:t/>
            </a:r>
            <a:br>
              <a:rPr lang="en-US" noProof="1">
                <a:latin typeface="Arial Nova"/>
              </a:rPr>
            </a:br>
            <a:r>
              <a:rPr lang="en-US" sz="2000" noProof="1">
                <a:latin typeface="Arial Nova"/>
              </a:rPr>
              <a:t>Opowiadania, opowieści</a:t>
            </a:r>
            <a:endParaRPr lang="en-US" noProof="1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31D3611-38CB-4660-BBA8-C98A47647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21" y="2052267"/>
            <a:ext cx="5767978" cy="4373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85750">
              <a:buFont typeface="Arial" panose="020B0504020202020204" pitchFamily="34" charset="0"/>
              <a:buChar char="•"/>
            </a:pPr>
            <a:r>
              <a:rPr lang="pl-PL" noProof="1">
                <a:cs typeface="Arial"/>
              </a:rPr>
              <a:t>Davide Cali, Sébastien Mourrain: </a:t>
            </a:r>
            <a:r>
              <a:rPr lang="pl-PL" i="1" noProof="1">
                <a:cs typeface="Arial"/>
              </a:rPr>
              <a:t>Top Car</a:t>
            </a:r>
            <a:r>
              <a:rPr lang="pl-PL" noProof="1">
                <a:cs typeface="Arial"/>
              </a:rPr>
              <a:t>, 2019 (picturebook)</a:t>
            </a:r>
          </a:p>
          <a:p>
            <a:pPr marL="342900" indent="-285750">
              <a:buFont typeface="Arial" panose="020B0504020202020204" pitchFamily="34" charset="0"/>
              <a:buChar char="•"/>
            </a:pPr>
            <a:r>
              <a:rPr lang="pl-PL" dirty="0"/>
              <a:t>Iwona </a:t>
            </a:r>
            <a:r>
              <a:rPr lang="pl-PL" dirty="0">
                <a:ea typeface="+mn-lt"/>
                <a:cs typeface="+mn-lt"/>
              </a:rPr>
              <a:t>Chmielewska: </a:t>
            </a:r>
            <a:r>
              <a:rPr lang="pl-PL" i="1" dirty="0">
                <a:ea typeface="+mn-lt"/>
                <a:cs typeface="+mn-lt"/>
              </a:rPr>
              <a:t>Dwoje ludzi, </a:t>
            </a:r>
            <a:r>
              <a:rPr lang="pl-PL" dirty="0">
                <a:ea typeface="+mn-lt"/>
                <a:cs typeface="+mn-lt"/>
              </a:rPr>
              <a:t>2014 (</a:t>
            </a:r>
            <a:r>
              <a:rPr lang="pl-PL" noProof="1">
                <a:ea typeface="+mn-lt"/>
                <a:cs typeface="+mn-lt"/>
              </a:rPr>
              <a:t>picturebook)</a:t>
            </a:r>
            <a:endParaRPr lang="pl-PL" i="1" noProof="1">
              <a:ea typeface="+mn-lt"/>
              <a:cs typeface="+mn-lt"/>
            </a:endParaRPr>
          </a:p>
          <a:p>
            <a:pPr marL="342900" indent="-285750">
              <a:buFont typeface="Arial" panose="020B0504020202020204" pitchFamily="34" charset="0"/>
              <a:buChar char="•"/>
            </a:pPr>
            <a:r>
              <a:rPr lang="pl-PL" dirty="0">
                <a:cs typeface="Arial"/>
              </a:rPr>
              <a:t>Anthony de </a:t>
            </a:r>
            <a:r>
              <a:rPr lang="pl-PL" dirty="0" err="1">
                <a:cs typeface="Arial"/>
              </a:rPr>
              <a:t>Mello</a:t>
            </a:r>
            <a:r>
              <a:rPr lang="pl-PL" dirty="0">
                <a:cs typeface="Arial"/>
              </a:rPr>
              <a:t>: </a:t>
            </a:r>
            <a:r>
              <a:rPr lang="pl-PL" i="1" dirty="0">
                <a:cs typeface="Arial"/>
              </a:rPr>
              <a:t>Przebudzenie, </a:t>
            </a:r>
            <a:r>
              <a:rPr lang="pl-PL" dirty="0">
                <a:cs typeface="Arial"/>
              </a:rPr>
              <a:t>1992</a:t>
            </a:r>
            <a:endParaRPr lang="pl-PL" dirty="0">
              <a:ea typeface="+mn-lt"/>
              <a:cs typeface="+mn-lt"/>
            </a:endParaRPr>
          </a:p>
          <a:p>
            <a:pPr marL="342900" indent="-285750">
              <a:buFont typeface="Arial" panose="020B0504020202020204" pitchFamily="34" charset="0"/>
              <a:buChar char="•"/>
            </a:pPr>
            <a:r>
              <a:rPr lang="pl-PL" i="1" dirty="0">
                <a:ea typeface="+mn-lt"/>
                <a:cs typeface="+mn-lt"/>
              </a:rPr>
              <a:t>Gorzka czekolada i inne opowiadania o ważnych sprawach, </a:t>
            </a:r>
            <a:r>
              <a:rPr lang="pl-PL" dirty="0">
                <a:ea typeface="+mn-lt"/>
                <a:cs typeface="+mn-lt"/>
              </a:rPr>
              <a:t>2016</a:t>
            </a:r>
          </a:p>
          <a:p>
            <a:pPr marL="342900" indent="-285750">
              <a:buFont typeface="Arial" panose="020B0504020202020204" pitchFamily="34" charset="0"/>
              <a:buChar char="•"/>
            </a:pPr>
            <a:r>
              <a:rPr lang="pl-PL" i="1" dirty="0">
                <a:ea typeface="+mn-lt"/>
                <a:cs typeface="+mn-lt"/>
              </a:rPr>
              <a:t>Gorzka czekolada. Nowe opowiadania o ważnych sprawach</a:t>
            </a:r>
            <a:r>
              <a:rPr lang="pl-PL" dirty="0">
                <a:ea typeface="+mn-lt"/>
                <a:cs typeface="+mn-lt"/>
              </a:rPr>
              <a:t>, t. 2, 2019</a:t>
            </a:r>
          </a:p>
          <a:p>
            <a:pPr marL="57150" indent="-285750">
              <a:buFont typeface="Arial" panose="020B0504020202020204" pitchFamily="34" charset="0"/>
              <a:buChar char="•"/>
            </a:pPr>
            <a:r>
              <a:rPr lang="pl-PL" dirty="0"/>
              <a:t>Dorota </a:t>
            </a:r>
            <a:r>
              <a:rPr lang="pl-PL" dirty="0" err="1"/>
              <a:t>Terakowska</a:t>
            </a:r>
            <a:r>
              <a:rPr lang="pl-PL" dirty="0"/>
              <a:t>: </a:t>
            </a:r>
            <a:r>
              <a:rPr lang="pl-PL" i="1" dirty="0"/>
              <a:t>Dobry adres to człowiek</a:t>
            </a:r>
            <a:r>
              <a:rPr lang="pl-PL" dirty="0"/>
              <a:t>, 2004 (zbiór felietonów)</a:t>
            </a:r>
            <a:endParaRPr lang="pl-PL" i="1" dirty="0">
              <a:cs typeface="Arial"/>
            </a:endParaRPr>
          </a:p>
          <a:p>
            <a:pPr marL="57150" indent="-285750">
              <a:buFont typeface="Arial" panose="020B0504020202020204" pitchFamily="34" charset="0"/>
              <a:buChar char="•"/>
            </a:pPr>
            <a:r>
              <a:rPr lang="pl-PL" dirty="0">
                <a:ea typeface="+mn-lt"/>
                <a:cs typeface="+mn-lt"/>
              </a:rPr>
              <a:t>Olga </a:t>
            </a:r>
            <a:r>
              <a:rPr lang="pl-PL" dirty="0">
                <a:cs typeface="Arial"/>
              </a:rPr>
              <a:t>Tokarczuk, Joanna </a:t>
            </a:r>
            <a:r>
              <a:rPr lang="pl-PL" dirty="0" err="1">
                <a:cs typeface="Arial"/>
              </a:rPr>
              <a:t>Concejo</a:t>
            </a:r>
            <a:r>
              <a:rPr lang="pl-PL" dirty="0">
                <a:cs typeface="Arial"/>
              </a:rPr>
              <a:t>: </a:t>
            </a:r>
            <a:r>
              <a:rPr lang="pl-PL" i="1" dirty="0">
                <a:cs typeface="Arial"/>
              </a:rPr>
              <a:t>Zgubiona dusza,</a:t>
            </a:r>
            <a:r>
              <a:rPr lang="pl-PL" dirty="0">
                <a:cs typeface="Arial"/>
              </a:rPr>
              <a:t> 2017 (</a:t>
            </a:r>
            <a:r>
              <a:rPr lang="pl-PL" noProof="1">
                <a:cs typeface="Arial"/>
              </a:rPr>
              <a:t>picturebook)</a:t>
            </a: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xmlns="" id="{7A324B10-E1A6-4711-9CA6-4BE17A8E8E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683" r="2" b="2"/>
          <a:stretch/>
        </p:blipFill>
        <p:spPr>
          <a:xfrm>
            <a:off x="6235071" y="2335785"/>
            <a:ext cx="2793566" cy="3812507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0BD5744-0888-4DD6-A7BC-52B0BBC6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903" y="191493"/>
            <a:ext cx="2846770" cy="42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81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79D6CA-99AA-4391-A5C9-F82D321C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96" y="113194"/>
            <a:ext cx="6357656" cy="15154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800" noProof="1">
                <a:latin typeface="Arial Nova"/>
                <a:ea typeface="+mj-lt"/>
                <a:cs typeface="+mj-lt"/>
              </a:rPr>
              <a:t>O WARTOŚCIACH</a:t>
            </a:r>
            <a:br>
              <a:rPr lang="pl-PL" sz="2800" noProof="1">
                <a:latin typeface="Arial Nova"/>
                <a:ea typeface="+mj-lt"/>
                <a:cs typeface="+mj-lt"/>
              </a:rPr>
            </a:br>
            <a:r>
              <a:rPr lang="pl-PL" sz="2000" noProof="1">
                <a:latin typeface="Arial Nova"/>
              </a:rPr>
              <a:t>Bajki, baśnie, opowieści psychoterapeutyczne</a:t>
            </a:r>
            <a:endParaRPr lang="pl-PL" sz="2000" kern="1200" noProof="1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44E8DB4-7834-42EC-930E-D27AA9246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669" y="2078499"/>
            <a:ext cx="5355324" cy="4296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85750">
              <a:buFont typeface="Wingdings" panose="020B0504020202020204" pitchFamily="34" charset="0"/>
              <a:buChar char="§"/>
            </a:pPr>
            <a:r>
              <a:rPr lang="pl-PL" noProof="1">
                <a:cs typeface="Arial"/>
              </a:rPr>
              <a:t>Jorge Bucey: </a:t>
            </a:r>
            <a:r>
              <a:rPr lang="pl-PL" i="1" noProof="1">
                <a:cs typeface="Arial"/>
              </a:rPr>
              <a:t>Pozwól, że Ci opowiem…  Bajki, które nauczyły mnie, jak żyć, </a:t>
            </a:r>
            <a:r>
              <a:rPr lang="pl-PL" noProof="1">
                <a:cs typeface="Arial"/>
              </a:rPr>
              <a:t>2013</a:t>
            </a:r>
            <a:endParaRPr lang="en-US" noProof="1">
              <a:ea typeface="+mn-lt"/>
              <a:cs typeface="+mn-lt"/>
            </a:endParaRP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pl-PL" noProof="1">
                <a:cs typeface="Arial"/>
              </a:rPr>
              <a:t>Anthony de Mello: </a:t>
            </a:r>
            <a:r>
              <a:rPr lang="pl-PL" i="1" noProof="1">
                <a:cs typeface="Arial"/>
              </a:rPr>
              <a:t>Śpiew ptaka</a:t>
            </a:r>
            <a:r>
              <a:rPr lang="pl-PL" noProof="1">
                <a:cs typeface="Arial"/>
              </a:rPr>
              <a:t>, 2015</a:t>
            </a:r>
            <a:endParaRPr lang="en-US" noProof="1">
              <a:ea typeface="+mn-lt"/>
              <a:cs typeface="+mn-lt"/>
            </a:endParaRP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en-US" noProof="1">
                <a:ea typeface="+mn-lt"/>
                <a:cs typeface="+mn-lt"/>
              </a:rPr>
              <a:t>Michel Piquemal: </a:t>
            </a:r>
            <a:r>
              <a:rPr lang="en-US" i="1" noProof="1">
                <a:ea typeface="+mn-lt"/>
                <a:cs typeface="+mn-lt"/>
              </a:rPr>
              <a:t>Bajki filozoficzne</a:t>
            </a:r>
            <a:r>
              <a:rPr lang="en-US" noProof="1">
                <a:ea typeface="+mn-lt"/>
                <a:cs typeface="+mn-lt"/>
              </a:rPr>
              <a:t>, 2011</a:t>
            </a:r>
            <a:endParaRPr lang="pl-PL" noProof="1">
              <a:ea typeface="+mn-lt"/>
              <a:cs typeface="+mn-lt"/>
            </a:endParaRP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en-US" noProof="1">
                <a:ea typeface="+mn-lt"/>
                <a:cs typeface="+mn-lt"/>
              </a:rPr>
              <a:t>Michel Piquemal: </a:t>
            </a:r>
            <a:r>
              <a:rPr lang="en-US" i="1" noProof="1">
                <a:ea typeface="+mn-lt"/>
                <a:cs typeface="+mn-lt"/>
              </a:rPr>
              <a:t>Bajki filozoficzne. Jak żyć razem</a:t>
            </a:r>
            <a:r>
              <a:rPr lang="en-US" noProof="1">
                <a:ea typeface="+mn-lt"/>
                <a:cs typeface="+mn-lt"/>
              </a:rPr>
              <a:t>, 2012</a:t>
            </a:r>
            <a:endParaRPr lang="pl-PL" noProof="1">
              <a:ea typeface="+mn-lt"/>
              <a:cs typeface="+mn-lt"/>
            </a:endParaRP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en-US" noProof="1">
                <a:ea typeface="+mn-lt"/>
                <a:cs typeface="+mn-lt"/>
              </a:rPr>
              <a:t>Michel Piquemal: </a:t>
            </a:r>
            <a:r>
              <a:rPr lang="en-US" i="1" noProof="1">
                <a:ea typeface="+mn-lt"/>
                <a:cs typeface="+mn-lt"/>
              </a:rPr>
              <a:t>Bajki filozoficzne. Opowieści mędrca Sofiosa, </a:t>
            </a:r>
            <a:r>
              <a:rPr lang="en-US" noProof="1">
                <a:ea typeface="+mn-lt"/>
                <a:cs typeface="+mn-lt"/>
              </a:rPr>
              <a:t>2016</a:t>
            </a:r>
            <a:endParaRPr lang="pl-PL" noProof="1">
              <a:ea typeface="+mn-lt"/>
              <a:cs typeface="+mn-lt"/>
            </a:endParaRP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en-US" noProof="1">
                <a:ea typeface="+mn-lt"/>
                <a:cs typeface="+mn-lt"/>
              </a:rPr>
              <a:t>Beata Krupska: </a:t>
            </a:r>
            <a:r>
              <a:rPr lang="en-US" i="1" noProof="1">
                <a:ea typeface="+mn-lt"/>
                <a:cs typeface="+mn-lt"/>
              </a:rPr>
              <a:t>Szklany człowiek</a:t>
            </a:r>
            <a:r>
              <a:rPr lang="en-US" noProof="1">
                <a:ea typeface="+mn-lt"/>
                <a:cs typeface="+mn-lt"/>
              </a:rPr>
              <a:t> W: </a:t>
            </a:r>
            <a:r>
              <a:rPr lang="en-US" i="1" noProof="1">
                <a:ea typeface="+mn-lt"/>
                <a:cs typeface="+mn-lt"/>
              </a:rPr>
              <a:t>Bajki, </a:t>
            </a:r>
            <a:r>
              <a:rPr lang="en-US" noProof="1">
                <a:ea typeface="+mn-lt"/>
                <a:cs typeface="+mn-lt"/>
              </a:rPr>
              <a:t>1989</a:t>
            </a:r>
          </a:p>
          <a:p>
            <a:pPr marL="342900" indent="-285750">
              <a:buFont typeface="Wingdings" panose="020B0504020202020204" pitchFamily="34" charset="0"/>
              <a:buChar char="§"/>
            </a:pPr>
            <a:r>
              <a:rPr lang="pl-PL" noProof="1">
                <a:cs typeface="Arial"/>
              </a:rPr>
              <a:t>Irvin D. Yalom</a:t>
            </a:r>
            <a:r>
              <a:rPr lang="pl-PL" noProof="1">
                <a:ea typeface="+mn-lt"/>
                <a:cs typeface="+mn-lt"/>
              </a:rPr>
              <a:t>: </a:t>
            </a:r>
            <a:r>
              <a:rPr lang="pl-PL" i="1" noProof="1">
                <a:ea typeface="+mn-lt"/>
                <a:cs typeface="+mn-lt"/>
              </a:rPr>
              <a:t>Istoty ulotne, </a:t>
            </a:r>
            <a:r>
              <a:rPr lang="pl-PL" noProof="1">
                <a:ea typeface="+mn-lt"/>
                <a:cs typeface="+mn-lt"/>
              </a:rPr>
              <a:t>2015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endParaRPr lang="en-US" sz="1800" noProof="1">
              <a:cs typeface="Arial"/>
            </a:endParaRPr>
          </a:p>
          <a:p>
            <a:pPr indent="-228600">
              <a:buFont typeface="Avenir Next LT Pro" panose="020B0504020202020204" pitchFamily="34" charset="0"/>
              <a:buChar char="+"/>
            </a:pPr>
            <a:endParaRPr lang="en-US" sz="1800" noProof="1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E6261C2-5E60-4718-BF0C-BC8336E17C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626"/>
          <a:stretch/>
        </p:blipFill>
        <p:spPr>
          <a:xfrm>
            <a:off x="8915825" y="112436"/>
            <a:ext cx="3003118" cy="4142627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Obraz 5" descr="Obraz zawierający tekst, megalit&#10;&#10;Opis wygenerowany automatycznie">
            <a:extLst>
              <a:ext uri="{FF2B5EF4-FFF2-40B4-BE49-F238E27FC236}">
                <a16:creationId xmlns:a16="http://schemas.microsoft.com/office/drawing/2014/main" xmlns="" id="{C58476D4-20AB-40EF-AE57-C477AB65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928" y="2035907"/>
            <a:ext cx="2828912" cy="45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27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6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5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8" name="Top Left">
            <a:extLst>
              <a:ext uri="{FF2B5EF4-FFF2-40B4-BE49-F238E27FC236}">
                <a16:creationId xmlns:a16="http://schemas.microsoft.com/office/drawing/2014/main" xmlns="" id="{30304B26-4E93-4D42-9303-06EC0DF7D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29D50E42-8AE6-4F93-A973-3F53687A66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3F895F7B-FE45-4788-A637-58160B0E3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707B1D17-39B5-4E7E-B08C-3C4EBB4F80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39AE22F5-DF03-4C61-8BEE-1FC173372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C2BB2571-57DF-4289-972B-5FF20F167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3C365055-B37D-4DA1-AA3E-27D2C509E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AFD7CA75-FC5F-4FF5-8A33-793D0280F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E19D9A18-3CF4-414E-AF23-AAEE1C8508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22575B-46FE-458C-8910-66906B13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47" y="202840"/>
            <a:ext cx="5205621" cy="1244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kern="1200" dirty="0">
                <a:latin typeface="Arial Nova"/>
              </a:rPr>
              <a:t>O EMOCJACH</a:t>
            </a:r>
            <a:r>
              <a:rPr lang="en-US" sz="2800" dirty="0">
                <a:latin typeface="Arial Nova"/>
              </a:rPr>
              <a:t/>
            </a:r>
            <a:br>
              <a:rPr lang="en-US" sz="2800" dirty="0">
                <a:latin typeface="Arial Nova"/>
              </a:rPr>
            </a:br>
            <a:r>
              <a:rPr lang="en-US" sz="2000" noProof="1">
                <a:latin typeface="Arial Nova"/>
              </a:rPr>
              <a:t>Opowiadania, poradniki</a:t>
            </a:r>
            <a:endParaRPr lang="en-US" sz="2800" kern="1200" noProof="1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F7F0743-CDBA-4179-8251-BE741193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219" y="1578681"/>
            <a:ext cx="7728306" cy="50237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28575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noProof="1"/>
              <a:t>Burnett Dean: </a:t>
            </a:r>
            <a:r>
              <a:rPr lang="en-US" i="1" noProof="1"/>
              <a:t>Dlaczego rodzice tak cię wkurzają i co z tym zrobić, </a:t>
            </a:r>
            <a:r>
              <a:rPr lang="en-US" noProof="1"/>
              <a:t>2020</a:t>
            </a:r>
            <a:endParaRPr lang="en-US" i="1" noProof="1">
              <a:cs typeface="Arial"/>
            </a:endParaRPr>
          </a:p>
          <a:p>
            <a:pPr marL="34290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noProof="1"/>
              <a:t>Bruno Ferrero: </a:t>
            </a:r>
            <a:r>
              <a:rPr lang="en-US" i="1" noProof="1"/>
              <a:t>365 opowiadań dla ducha</a:t>
            </a:r>
            <a:r>
              <a:rPr lang="en-US" noProof="1"/>
              <a:t> cz. 1, 2009; </a:t>
            </a:r>
            <a:r>
              <a:rPr lang="en-US" i="1" noProof="1"/>
              <a:t>365 opowiadań dla ducha</a:t>
            </a:r>
            <a:r>
              <a:rPr lang="en-US" noProof="1"/>
              <a:t> cz. </a:t>
            </a:r>
            <a:r>
              <a:rPr lang="en-US" noProof="1">
                <a:ea typeface="+mn-lt"/>
                <a:cs typeface="+mn-lt"/>
              </a:rPr>
              <a:t>2, 2017</a:t>
            </a:r>
          </a:p>
          <a:p>
            <a:pPr marL="34290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noProof="1"/>
              <a:t> </a:t>
            </a:r>
            <a:r>
              <a:rPr lang="en-US" noProof="1">
                <a:ea typeface="+mn-lt"/>
                <a:cs typeface="+mn-lt"/>
              </a:rPr>
              <a:t>Bruno Ferrero: </a:t>
            </a:r>
            <a:r>
              <a:rPr lang="en-US" i="1" noProof="1"/>
              <a:t>Historie. Katecheza w opowiadaniach</a:t>
            </a:r>
            <a:r>
              <a:rPr lang="en-US" noProof="1"/>
              <a:t>, 1994; </a:t>
            </a:r>
            <a:r>
              <a:rPr lang="en-US" i="1" noProof="1">
                <a:ea typeface="+mn-lt"/>
                <a:cs typeface="+mn-lt"/>
              </a:rPr>
              <a:t>Nowe historie, </a:t>
            </a:r>
            <a:r>
              <a:rPr lang="en-US" noProof="1">
                <a:ea typeface="+mn-lt"/>
                <a:cs typeface="+mn-lt"/>
              </a:rPr>
              <a:t>1994</a:t>
            </a:r>
          </a:p>
          <a:p>
            <a:pPr marL="342900" indent="-28575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i="1" noProof="1"/>
              <a:t>Indiańska przypowieść o dwóch wilkach, </a:t>
            </a:r>
            <a:r>
              <a:rPr lang="en-US" noProof="1"/>
              <a:t>dostępny w Internecie: </a:t>
            </a:r>
            <a:endParaRPr lang="en-US" i="1" noProof="1">
              <a:ea typeface="+mn-lt"/>
              <a:cs typeface="+mn-lt"/>
            </a:endParaRPr>
          </a:p>
          <a:p>
            <a:pPr marL="57150">
              <a:lnSpc>
                <a:spcPct val="100000"/>
              </a:lnSpc>
            </a:pPr>
            <a:r>
              <a:rPr lang="en-US" noProof="1">
                <a:ea typeface="+mn-lt"/>
                <a:cs typeface="+mn-lt"/>
              </a:rPr>
              <a:t>https://zmianywzyciu.pl/mindfulness-przypowiesc-o-dwoch-wilkach-526/</a:t>
            </a:r>
            <a:endParaRPr lang="en-US" i="1" noProof="1">
              <a:cs typeface="Arial"/>
            </a:endParaRPr>
          </a:p>
          <a:p>
            <a:pPr marL="34290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r>
              <a:rPr lang="en-US" noProof="1"/>
              <a:t>Ewa Woydyłło, Maria Mazurek, Marcin Wierzchowski: </a:t>
            </a:r>
            <a:r>
              <a:rPr lang="en-US" i="1" noProof="1"/>
              <a:t>Uczucia Alicji, czyli jak lepiej poznać siebie, </a:t>
            </a:r>
            <a:r>
              <a:rPr lang="en-US" noProof="1"/>
              <a:t>2020</a:t>
            </a:r>
            <a:endParaRPr lang="en-US" i="1" noProof="1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noProof="1"/>
              <a:t>dla młodszych czytelników (6-12 lat):</a:t>
            </a:r>
            <a:endParaRPr lang="en-US" noProof="1">
              <a:cs typeface="Arial"/>
            </a:endParaRPr>
          </a:p>
          <a:p>
            <a:pPr marL="342900" indent="-28575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i="1" noProof="1"/>
              <a:t>12 ważnych emocji. Polscy autorzy o tym, co czujemy, </a:t>
            </a:r>
            <a:r>
              <a:rPr lang="en-US" noProof="1"/>
              <a:t>2020</a:t>
            </a:r>
            <a:endParaRPr lang="en-US" i="1" noProof="1">
              <a:cs typeface="Arial"/>
            </a:endParaRPr>
          </a:p>
          <a:p>
            <a:pPr marL="342900" indent="-28575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noProof="1"/>
              <a:t>Esteve Pujol, Pons Rafael Bisquerra Alzina: </a:t>
            </a:r>
            <a:r>
              <a:rPr lang="en-US" i="1" noProof="1"/>
              <a:t>Wielka księga emocji</a:t>
            </a:r>
            <a:r>
              <a:rPr lang="en-US" noProof="1"/>
              <a:t>, 2018</a:t>
            </a:r>
            <a:r>
              <a:rPr lang="en-US" i="1" noProof="1"/>
              <a:t> </a:t>
            </a:r>
            <a:endParaRPr lang="en-US" noProof="1">
              <a:cs typeface="Arial"/>
            </a:endParaRPr>
          </a:p>
          <a:p>
            <a:pPr marL="57150" indent="-285750">
              <a:lnSpc>
                <a:spcPct val="150000"/>
              </a:lnSpc>
              <a:buFont typeface="Arial" panose="020B0504020202020204" pitchFamily="34" charset="0"/>
              <a:buChar char="•"/>
            </a:pP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endParaRPr lang="en-US" sz="1500" noProof="1">
              <a:cs typeface="Arial"/>
            </a:endParaRPr>
          </a:p>
        </p:txBody>
      </p:sp>
      <p:pic>
        <p:nvPicPr>
          <p:cNvPr id="62" name="Obraz 6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87098E8-59BD-4412-905F-559BC54DE0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916" r="-1" b="8421"/>
          <a:stretch/>
        </p:blipFill>
        <p:spPr>
          <a:xfrm>
            <a:off x="8105396" y="205680"/>
            <a:ext cx="3747287" cy="4442699"/>
          </a:xfrm>
          <a:prstGeom prst="rect">
            <a:avLst/>
          </a:prstGeom>
        </p:spPr>
      </p:pic>
      <p:grpSp>
        <p:nvGrpSpPr>
          <p:cNvPr id="158" name="Bottom Right">
            <a:extLst>
              <a:ext uri="{FF2B5EF4-FFF2-40B4-BE49-F238E27FC236}">
                <a16:creationId xmlns:a16="http://schemas.microsoft.com/office/drawing/2014/main" xmlns="" id="{E7402E95-8FA3-4E79-AAA0-5B934639E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ED9EFCA6-0946-4FBA-BAFC-FEFAD2D4A4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60" name="Graphic 157">
              <a:extLst>
                <a:ext uri="{FF2B5EF4-FFF2-40B4-BE49-F238E27FC236}">
                  <a16:creationId xmlns:a16="http://schemas.microsoft.com/office/drawing/2014/main" xmlns="" id="{F01A7F6A-E6E7-4C35-8107-15FE2F277E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82E4DFD-9408-4EDC-B7C5-4A90954FAE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52884DF8-D5DC-4034-9610-AA4270D2E2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B5C13311-ADA6-4A2D-9222-5250B14E55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BFC89B4D-4394-447B-B6E9-8AF0727C07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34AEF5EC-7628-4B01-B152-4C3B9FAF4A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551F05E8-CE70-4333-9052-2C9AB4DF3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87BF52B-B229-46B9-A3A2-7B263D87C9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4CE6D305-9706-4184-870D-5FC249F05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0659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E5F331-630A-4E9C-A159-7798D1CF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113" y="147730"/>
            <a:ext cx="6263456" cy="1694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 Nova"/>
              </a:rPr>
              <a:t>O ROZWÓJU</a:t>
            </a:r>
            <a:r>
              <a:rPr lang="en-US" sz="2400" kern="1200" dirty="0">
                <a:latin typeface="Arial Nova"/>
              </a:rPr>
              <a:t> </a:t>
            </a:r>
            <a:r>
              <a:rPr lang="en-US" sz="2400" dirty="0">
                <a:latin typeface="Arial Nova"/>
              </a:rPr>
              <a:t>OSOBISTYM</a:t>
            </a:r>
            <a:br>
              <a:rPr lang="en-US" sz="2400" dirty="0">
                <a:latin typeface="Arial Nova"/>
              </a:rPr>
            </a:br>
            <a:r>
              <a:rPr lang="en-US" sz="2400" dirty="0">
                <a:latin typeface="Arial Nova"/>
              </a:rPr>
              <a:t> </a:t>
            </a:r>
            <a:r>
              <a:rPr lang="en-US" sz="2000" dirty="0">
                <a:latin typeface="Arial Nova"/>
              </a:rPr>
              <a:t>MOTYWACJA, KREATYWNOŚĆ, PASJA</a:t>
            </a:r>
            <a:br>
              <a:rPr lang="en-US" sz="2000" dirty="0">
                <a:latin typeface="Arial Nova"/>
              </a:rPr>
            </a:br>
            <a:r>
              <a:rPr lang="en-US" sz="2000" noProof="1">
                <a:latin typeface="Arial Nova"/>
              </a:rPr>
              <a:t>Poradniki, wspomnienia, pamiętniki </a:t>
            </a:r>
            <a:endParaRPr lang="en-US" noProof="1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ECCA9E8-105F-4718-9893-EF48A088C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755" y="2295563"/>
            <a:ext cx="5200411" cy="4265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Jan Mela:</a:t>
            </a:r>
            <a:r>
              <a:rPr lang="en-US" i="1" noProof="1"/>
              <a:t> Poza horyzonty, </a:t>
            </a:r>
            <a:r>
              <a:rPr lang="en-US" noProof="1"/>
              <a:t>2010</a:t>
            </a:r>
            <a:endParaRPr lang="en-US" i="1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Marek Kamiński, Joanna Podsadecka: </a:t>
            </a:r>
            <a:r>
              <a:rPr lang="en-US" i="1" noProof="1"/>
              <a:t>Idź własną drogą, </a:t>
            </a:r>
            <a:r>
              <a:rPr lang="en-US" noProof="1"/>
              <a:t>2017</a:t>
            </a:r>
            <a:endParaRPr lang="en-US" i="1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Nick Vujicic</a:t>
            </a:r>
            <a:r>
              <a:rPr lang="en-US" b="1" noProof="1">
                <a:ea typeface="+mn-lt"/>
                <a:cs typeface="+mn-lt"/>
              </a:rPr>
              <a:t>: </a:t>
            </a:r>
            <a:r>
              <a:rPr lang="en-US" i="1" noProof="1">
                <a:ea typeface="+mn-lt"/>
                <a:cs typeface="+mn-lt"/>
              </a:rPr>
              <a:t>Niezwyciężony! Potęga wiary w działaniu, </a:t>
            </a:r>
            <a:r>
              <a:rPr lang="en-US" noProof="1">
                <a:ea typeface="+mn-lt"/>
                <a:cs typeface="+mn-lt"/>
              </a:rPr>
              <a:t>2015</a:t>
            </a:r>
            <a:endParaRPr lang="en-US" i="1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Nick Vujicic: </a:t>
            </a:r>
            <a:r>
              <a:rPr lang="en-US" i="1" noProof="1"/>
              <a:t>Bez rąk, bez nóg, bez ograniczeń!, 2012</a:t>
            </a:r>
            <a:endParaRPr lang="en-US" i="1" noProof="1">
              <a:cs typeface="Arial"/>
            </a:endParaRPr>
          </a:p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Michał Zawadka: </a:t>
            </a:r>
            <a:r>
              <a:rPr lang="en-US" i="1" noProof="1">
                <a:ea typeface="+mn-lt"/>
                <a:cs typeface="+mn-lt"/>
              </a:rPr>
              <a:t>Chcę być kimś!</a:t>
            </a:r>
            <a:r>
              <a:rPr lang="en-US" noProof="1">
                <a:ea typeface="+mn-lt"/>
                <a:cs typeface="+mn-lt"/>
              </a:rPr>
              <a:t> Cz. 1, 2016; </a:t>
            </a:r>
          </a:p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Michał Zawadka: </a:t>
            </a:r>
            <a:r>
              <a:rPr lang="en-US" i="1" noProof="1">
                <a:ea typeface="+mn-lt"/>
                <a:cs typeface="+mn-lt"/>
              </a:rPr>
              <a:t>Chcę być kimś!</a:t>
            </a:r>
            <a:r>
              <a:rPr lang="en-US" noProof="1">
                <a:ea typeface="+mn-lt"/>
                <a:cs typeface="+mn-lt"/>
              </a:rPr>
              <a:t> Cz. 2, 2017; </a:t>
            </a:r>
            <a:endParaRPr lang="en-US" dirty="0">
              <a:ea typeface="+mn-lt"/>
              <a:cs typeface="+mn-lt"/>
            </a:endParaRPr>
          </a:p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Michał Zawadka: </a:t>
            </a:r>
            <a:r>
              <a:rPr lang="en-US" i="1" noProof="1">
                <a:ea typeface="+mn-lt"/>
                <a:cs typeface="+mn-lt"/>
              </a:rPr>
              <a:t>Chcę być kimś!</a:t>
            </a:r>
            <a:r>
              <a:rPr lang="en-US" noProof="1">
                <a:ea typeface="+mn-lt"/>
                <a:cs typeface="+mn-lt"/>
              </a:rPr>
              <a:t> Cz. 3, 2018</a:t>
            </a:r>
            <a:endParaRPr lang="en-US" dirty="0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endParaRPr lang="en-US" sz="1800" i="1" noProof="1">
              <a:cs typeface="Arial"/>
            </a:endParaRPr>
          </a:p>
        </p:txBody>
      </p:sp>
      <p:pic>
        <p:nvPicPr>
          <p:cNvPr id="5" name="Obraz 5" descr="Obraz zawierający tekst, osoba, mężczyzna, żółty&#10;&#10;Opis wygenerowany automatycznie">
            <a:extLst>
              <a:ext uri="{FF2B5EF4-FFF2-40B4-BE49-F238E27FC236}">
                <a16:creationId xmlns:a16="http://schemas.microsoft.com/office/drawing/2014/main" xmlns="" id="{1FBBE14D-CA9E-4843-A39A-7839B7934F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54" r="1154"/>
          <a:stretch/>
        </p:blipFill>
        <p:spPr>
          <a:xfrm>
            <a:off x="6000109" y="2291447"/>
            <a:ext cx="2921539" cy="3983408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D9964A81-170D-4B64-B31D-A031B01A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10" y="148967"/>
            <a:ext cx="2945714" cy="41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37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4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3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52" name="Rectangle 25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6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B3393C-CE80-4969-91CF-98A9BF94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694" y="301453"/>
            <a:ext cx="6281384" cy="16825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rial Nova"/>
              </a:rPr>
              <a:t>O ROZWÓJU OSOBISTYM</a:t>
            </a:r>
            <a:br>
              <a:rPr lang="en-US" sz="2400" dirty="0">
                <a:latin typeface="Arial Nova"/>
              </a:rPr>
            </a:br>
            <a:r>
              <a:rPr lang="en-US" sz="2000" dirty="0">
                <a:latin typeface="Arial Nova"/>
              </a:rPr>
              <a:t>MOTYWACJA, KREATYWNOŚĆ, PASJA</a:t>
            </a:r>
            <a:br>
              <a:rPr lang="en-US" sz="2000" dirty="0">
                <a:latin typeface="Arial Nova"/>
              </a:rPr>
            </a:br>
            <a:r>
              <a:rPr lang="en-US" sz="2000" noProof="1">
                <a:latin typeface="Arial Nova"/>
              </a:rPr>
              <a:t>Poradniki, wspomnienia, pamiętniki</a:t>
            </a:r>
            <a:endParaRPr lang="en-US" sz="2000" noProof="1">
              <a:latin typeface="Arial Nova"/>
              <a:ea typeface="+mj-lt"/>
              <a:cs typeface="+mj-lt"/>
            </a:endParaRPr>
          </a:p>
          <a:p>
            <a:pPr algn="ctr"/>
            <a:endParaRPr lang="en-US" sz="2000" kern="1200" dirty="0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955F459-1D76-41FC-B7A7-DC83BA4D0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833" y="2304087"/>
            <a:ext cx="5777815" cy="4415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Ken Robinson, Lou Aronica: </a:t>
            </a:r>
            <a:r>
              <a:rPr lang="en-US" i="1" noProof="1"/>
              <a:t>Uchwycić żywioł. O tym, jak znalezienie pasji zmienia wszystko, </a:t>
            </a:r>
            <a:r>
              <a:rPr lang="en-US" noProof="1"/>
              <a:t>2012</a:t>
            </a:r>
            <a:endParaRPr lang="en-US" noProof="1">
              <a:cs typeface="Arial"/>
            </a:endParaRPr>
          </a:p>
          <a:p>
            <a:pPr marL="285750"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Ken Robinson, Lou Aronica: </a:t>
            </a:r>
            <a:r>
              <a:rPr lang="en-US" i="1" noProof="1"/>
              <a:t>Odkryj swój żywioł. Jak odkryć swoje talenty, odnaleźć pasję i zmienić swoje życie</a:t>
            </a:r>
            <a:r>
              <a:rPr lang="en-US" noProof="1"/>
              <a:t>, 2015</a:t>
            </a:r>
            <a:endParaRPr lang="en-US" i="1" noProof="1">
              <a:cs typeface="Arial"/>
            </a:endParaRPr>
          </a:p>
          <a:p>
            <a:pPr marL="285750"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Matthew Syed:</a:t>
            </a:r>
            <a:r>
              <a:rPr lang="en-US" i="1" noProof="1"/>
              <a:t> Wymiatasz!, </a:t>
            </a:r>
            <a:r>
              <a:rPr lang="en-US" noProof="1"/>
              <a:t>2019</a:t>
            </a:r>
            <a:endParaRPr lang="en-US" noProof="1">
              <a:cs typeface="Arial"/>
            </a:endParaRPr>
          </a:p>
          <a:p>
            <a:pPr marL="57150">
              <a:lnSpc>
                <a:spcPct val="100000"/>
              </a:lnSpc>
            </a:pPr>
            <a:r>
              <a:rPr lang="en-US" b="1" noProof="1">
                <a:cs typeface="Arial"/>
              </a:rPr>
              <a:t>Dla młodszych czytelników:</a:t>
            </a:r>
          </a:p>
          <a:p>
            <a:pPr marL="285750"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Kobi Yamada,Mae Besom: </a:t>
            </a:r>
            <a:r>
              <a:rPr lang="en-US" i="1" noProof="1"/>
              <a:t>Co robisz z pomysłem?, </a:t>
            </a:r>
            <a:r>
              <a:rPr lang="en-US" noProof="1"/>
              <a:t>2019</a:t>
            </a:r>
            <a:endParaRPr lang="en-US" i="1" noProof="1">
              <a:cs typeface="Arial"/>
            </a:endParaRPr>
          </a:p>
          <a:p>
            <a:pPr marL="285750"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Kobi Yamada,Mae Besom: </a:t>
            </a:r>
            <a:r>
              <a:rPr lang="en-US" i="1" noProof="1"/>
              <a:t>Co robisz z problemem?, </a:t>
            </a:r>
            <a:r>
              <a:rPr lang="en-US" noProof="1"/>
              <a:t>2019</a:t>
            </a:r>
            <a:endParaRPr lang="en-US" i="1" noProof="1">
              <a:cs typeface="Arial"/>
            </a:endParaRPr>
          </a:p>
          <a:p>
            <a:pPr marL="285750"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noProof="1">
                <a:ea typeface="+mn-lt"/>
                <a:cs typeface="+mn-lt"/>
              </a:rPr>
              <a:t>Kobi Yamada,Mae Besom: </a:t>
            </a:r>
            <a:r>
              <a:rPr lang="en-US" i="1" noProof="1"/>
              <a:t>Co robisz z szansą?, </a:t>
            </a:r>
            <a:r>
              <a:rPr lang="en-US" noProof="1"/>
              <a:t>2020</a:t>
            </a:r>
            <a:endParaRPr lang="en-US" i="1" noProof="1">
              <a:cs typeface="Arial"/>
            </a:endParaRP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noProof="1">
              <a:cs typeface="Arial"/>
            </a:endParaRPr>
          </a:p>
        </p:txBody>
      </p:sp>
      <p:pic>
        <p:nvPicPr>
          <p:cNvPr id="65" name="Obraz 6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36CC94E-E664-488A-B9CC-BF3430E418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4" r="1" b="2208"/>
          <a:stretch/>
        </p:blipFill>
        <p:spPr>
          <a:xfrm>
            <a:off x="9021645" y="299257"/>
            <a:ext cx="3014076" cy="4118856"/>
          </a:xfrm>
          <a:prstGeom prst="rect">
            <a:avLst/>
          </a:prstGeom>
        </p:spPr>
      </p:pic>
      <p:grpSp>
        <p:nvGrpSpPr>
          <p:cNvPr id="266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7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Obraz 4" descr="Obraz zawierający tekst, osoba, noszenie&#10;&#10;Opis wygenerowany automatycznie">
            <a:extLst>
              <a:ext uri="{FF2B5EF4-FFF2-40B4-BE49-F238E27FC236}">
                <a16:creationId xmlns:a16="http://schemas.microsoft.com/office/drawing/2014/main" xmlns="" id="{3FE2A872-6F9E-4FE4-8F04-BACB7BC71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70" y="2358293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5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4EFE88-55BC-40E2-9CBD-C9D5AEFB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456" y="156401"/>
            <a:ext cx="4787602" cy="11585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1200" dirty="0">
                <a:latin typeface="Arial Nova"/>
              </a:rPr>
              <a:t>O DORASTANIU</a:t>
            </a:r>
            <a:br>
              <a:rPr lang="en-US" sz="2400" kern="1200" dirty="0">
                <a:latin typeface="Arial Nova"/>
              </a:rPr>
            </a:br>
            <a:r>
              <a:rPr lang="en-US" sz="2000" kern="1200" noProof="1">
                <a:latin typeface="Arial Nova"/>
              </a:rPr>
              <a:t>Poradniki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ACE015B-68F6-42BA-8C05-F554631BA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758" y="1679542"/>
            <a:ext cx="6944344" cy="49439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Anders Hansen: </a:t>
            </a:r>
            <a:r>
              <a:rPr lang="en-US" i="1" noProof="1"/>
              <a:t>Wyloguj swój mózg. Jak zadbać o swój mózg w dobie nowych technologii</a:t>
            </a:r>
            <a:r>
              <a:rPr lang="en-US" noProof="1"/>
              <a:t>, 2020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Anders Hansen: </a:t>
            </a:r>
            <a:r>
              <a:rPr lang="en-US" i="1" noProof="1"/>
              <a:t>W zdrowym ciele zdrowy mózg</a:t>
            </a:r>
            <a:r>
              <a:rPr lang="en-US" noProof="1"/>
              <a:t>, 2021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Louise Hayes, Ann Bailey, Joseph Ciarrochi: </a:t>
            </a:r>
            <a:r>
              <a:rPr lang="en-US" i="1" noProof="1"/>
              <a:t>W pułapce myśli - Dla nastolatków. Jak skutecznie poradzić sobie z depresją, stresem i lękiem</a:t>
            </a:r>
            <a:r>
              <a:rPr lang="en-US" noProof="1"/>
              <a:t>, 2019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Spencer Johnson M.D.: </a:t>
            </a:r>
            <a:r>
              <a:rPr lang="en-US" i="1" noProof="1"/>
              <a:t>Kto zabrał mój ser? Opowieści dla młodzieży,</a:t>
            </a:r>
            <a:r>
              <a:rPr lang="en-US" noProof="1"/>
              <a:t> 2003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Olga Kozierowska: </a:t>
            </a:r>
            <a:r>
              <a:rPr lang="en-US" i="1" noProof="1"/>
              <a:t>Mój przyjaciel kryzys</a:t>
            </a:r>
            <a:r>
              <a:rPr lang="en-US" noProof="1"/>
              <a:t>, 2017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Christel Petitcollin: </a:t>
            </a:r>
            <a:r>
              <a:rPr lang="en-US" i="1" noProof="1"/>
              <a:t>Jak mniej myśleć. Dla analizujących bez końca i wysoko wrażliwych, </a:t>
            </a:r>
            <a:r>
              <a:rPr lang="en-US" noProof="1"/>
              <a:t>2019</a:t>
            </a:r>
            <a:endParaRPr lang="en-US" i="1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Christel Petitcollin: </a:t>
            </a:r>
            <a:r>
              <a:rPr lang="en-US" i="1" noProof="1"/>
              <a:t>Jak lepiej myśleć. Dla analizujących bez końca i wysoko wrażliwych, </a:t>
            </a:r>
            <a:r>
              <a:rPr lang="en-US" noProof="1"/>
              <a:t>2019</a:t>
            </a:r>
            <a:endParaRPr lang="en-US" noProof="1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EDB2D87-334C-4BCC-A163-C0BA119F13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680" r="2" b="32"/>
          <a:stretch/>
        </p:blipFill>
        <p:spPr>
          <a:xfrm>
            <a:off x="7874585" y="158462"/>
            <a:ext cx="3861836" cy="5306350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334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CB389D-1C25-460A-AEBE-5F802DE5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723" y="290872"/>
            <a:ext cx="4879217" cy="1176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1200" dirty="0">
                <a:latin typeface="Arial Nova"/>
              </a:rPr>
              <a:t>O DORASTANIU</a:t>
            </a:r>
            <a:br>
              <a:rPr lang="en-US" sz="2400" kern="1200" dirty="0">
                <a:latin typeface="Arial Nova"/>
              </a:rPr>
            </a:br>
            <a:r>
              <a:rPr lang="en-US" sz="2000" kern="1200" noProof="1">
                <a:latin typeface="Arial Nova"/>
              </a:rPr>
              <a:t>Poradniki</a:t>
            </a:r>
            <a:endParaRPr lang="en-US" noProof="1">
              <a:latin typeface="Arial Nov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191A322-39D9-4583-92D0-584030948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525" y="1993591"/>
            <a:ext cx="6645591" cy="4695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William Powers: </a:t>
            </a:r>
            <a:r>
              <a:rPr lang="en-US" i="1" noProof="1"/>
              <a:t>Wyloguj się do życia</a:t>
            </a:r>
            <a:r>
              <a:rPr lang="en-US" noProof="1"/>
              <a:t>, 2014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Rafael Santandreu: </a:t>
            </a:r>
            <a:r>
              <a:rPr lang="en-US" i="1" noProof="1"/>
              <a:t>Twój umysł na detoksie. Jak nie zatruwać sobie życia</a:t>
            </a:r>
            <a:r>
              <a:rPr lang="en-US" noProof="1"/>
              <a:t>, 2015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Elżbieta Zubrzycka: </a:t>
            </a:r>
            <a:r>
              <a:rPr lang="en-US" i="1" noProof="1"/>
              <a:t>Egzaminy bez spiny</a:t>
            </a:r>
            <a:r>
              <a:rPr lang="en-US" noProof="1"/>
              <a:t>, 2018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Elżbieta Zubrzycka: </a:t>
            </a:r>
            <a:r>
              <a:rPr lang="en-US" i="1" noProof="1"/>
              <a:t>Tajemnice pod lupą. O czym młodzież mówi, a nie</a:t>
            </a:r>
            <a:r>
              <a:rPr lang="en-US" noProof="1"/>
              <a:t> </a:t>
            </a:r>
            <a:r>
              <a:rPr lang="en-US" i="1" noProof="1"/>
              <a:t>powinna. O czym młodzież nie mówi, a powinna</a:t>
            </a:r>
            <a:r>
              <a:rPr lang="en-US" noProof="1"/>
              <a:t>, 2018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Elżbieta Zubrzycka: </a:t>
            </a:r>
            <a:r>
              <a:rPr lang="en-US" i="1" noProof="1"/>
              <a:t>Nie poddawaj się</a:t>
            </a:r>
            <a:r>
              <a:rPr lang="en-US" noProof="1"/>
              <a:t>, 2017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Elżbieta Zubrzycka: </a:t>
            </a:r>
            <a:r>
              <a:rPr lang="en-US" i="1" noProof="1"/>
              <a:t>Alkohol i jego tajemnice. Co musisz wiedzieć, zanim dorośniesz</a:t>
            </a:r>
            <a:r>
              <a:rPr lang="en-US" noProof="1"/>
              <a:t>, 2015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noProof="1"/>
              <a:t>Elżbieta Zubrzycka: </a:t>
            </a:r>
            <a:r>
              <a:rPr lang="en-US" i="1" noProof="1"/>
              <a:t>Za zasłoną złości</a:t>
            </a:r>
            <a:r>
              <a:rPr lang="en-US" noProof="1"/>
              <a:t>, 2018</a:t>
            </a:r>
            <a:endParaRPr lang="en-US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endParaRPr lang="en-US" noProof="1">
              <a:cs typeface="Arial"/>
            </a:endParaRPr>
          </a:p>
        </p:txBody>
      </p:sp>
      <p:pic>
        <p:nvPicPr>
          <p:cNvPr id="5" name="Obraz 5" descr="Obraz zawierający tekst, trawa&#10;&#10;Opis wygenerowany automatycznie">
            <a:extLst>
              <a:ext uri="{FF2B5EF4-FFF2-40B4-BE49-F238E27FC236}">
                <a16:creationId xmlns:a16="http://schemas.microsoft.com/office/drawing/2014/main" xmlns="" id="{53979678-2D41-490E-BF41-A8470E4DCD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4958" b="1089"/>
          <a:stretch/>
        </p:blipFill>
        <p:spPr>
          <a:xfrm>
            <a:off x="7452362" y="293086"/>
            <a:ext cx="4046023" cy="5539145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1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6D0C4E-059A-4C62-8D46-03B3E258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205" y="137897"/>
            <a:ext cx="5955441" cy="1244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1200" noProof="1">
                <a:latin typeface="Arial Nova"/>
              </a:rPr>
              <a:t>O DORASTANIU</a:t>
            </a:r>
            <a:br>
              <a:rPr lang="en-US" sz="2400" kern="1200" noProof="1">
                <a:latin typeface="Arial Nova"/>
              </a:rPr>
            </a:br>
            <a:r>
              <a:rPr lang="en-US" sz="2000" kern="1200" noProof="1">
                <a:latin typeface="Arial Nova"/>
              </a:rPr>
              <a:t>Literatura naukowa i popularnonaukowa</a:t>
            </a:r>
            <a:r>
              <a:rPr lang="en-US" sz="2000" kern="1200" noProof="1">
                <a:latin typeface="+mj-lt"/>
                <a:ea typeface="+mj-ea"/>
                <a:cs typeface="+mj-cs"/>
              </a:rPr>
              <a:t> </a:t>
            </a:r>
            <a:endParaRPr lang="en-US" noProof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D726DEB-0B29-430E-A73D-BEC39097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204" y="1520645"/>
            <a:ext cx="5413061" cy="52554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sz="1500" noProof="1">
                <a:ea typeface="+mn-lt"/>
                <a:cs typeface="+mn-lt"/>
              </a:rPr>
              <a:t>Sarah-Jayne Blakemore: </a:t>
            </a:r>
            <a:r>
              <a:rPr lang="en-US" sz="1500" i="1" noProof="1">
                <a:ea typeface="+mn-lt"/>
                <a:cs typeface="+mn-lt"/>
              </a:rPr>
              <a:t>Wynaleźć siebie. Sekretne życie mózgu nastolatka</a:t>
            </a:r>
            <a:r>
              <a:rPr lang="en-US" sz="1500" noProof="1">
                <a:ea typeface="+mn-lt"/>
                <a:cs typeface="+mn-lt"/>
              </a:rPr>
              <a:t>, 2019</a:t>
            </a:r>
            <a:endParaRPr lang="pl-PL" sz="1500" dirty="0">
              <a:cs typeface="Arial"/>
            </a:endParaRPr>
          </a:p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sz="1500" noProof="1">
                <a:ea typeface="+mn-lt"/>
                <a:cs typeface="+mn-lt"/>
              </a:rPr>
              <a:t>Frances E. Jensen, Amy Ellis Nutt: </a:t>
            </a:r>
            <a:r>
              <a:rPr lang="en-US" sz="1500" i="1" noProof="1">
                <a:ea typeface="+mn-lt"/>
                <a:cs typeface="+mn-lt"/>
              </a:rPr>
              <a:t>Mózg nastolatka. Jak przetrwać dorastanie własnych dzieci</a:t>
            </a:r>
            <a:r>
              <a:rPr lang="en-US" sz="1500" noProof="1">
                <a:ea typeface="+mn-lt"/>
                <a:cs typeface="+mn-lt"/>
              </a:rPr>
              <a:t>, 2016</a:t>
            </a: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sz="1500" noProof="1"/>
              <a:t>Marek Kaczmarzyk: </a:t>
            </a:r>
            <a:r>
              <a:rPr lang="en-US" sz="1500" i="1" noProof="1"/>
              <a:t>Szkoła neuronów. O nastolatkach, kompromisach i wychowaniu</a:t>
            </a:r>
            <a:r>
              <a:rPr lang="en-US" sz="1500" noProof="1"/>
              <a:t>, 2018</a:t>
            </a:r>
            <a:endParaRPr lang="en-US" sz="1500" noProof="1">
              <a:cs typeface="Arial"/>
            </a:endParaRP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sz="1500" noProof="1"/>
              <a:t>Wiesław Łukaszewski: </a:t>
            </a:r>
            <a:r>
              <a:rPr lang="en-US" sz="1500" i="1" noProof="1"/>
              <a:t>Pięknie się różnić, mądrze być podobnym. O pożytkach z dostrzegania podobieństwa między ludźmi</a:t>
            </a:r>
            <a:r>
              <a:rPr lang="en-US" sz="1500" noProof="1"/>
              <a:t>, 2019</a:t>
            </a:r>
            <a:endParaRPr lang="en-US" sz="1500" noProof="1">
              <a:cs typeface="Arial"/>
            </a:endParaRPr>
          </a:p>
          <a:p>
            <a:pPr marL="285750" indent="-228600">
              <a:lnSpc>
                <a:spcPct val="150000"/>
              </a:lnSpc>
              <a:buFont typeface="Avenir Next LT Pro,Sans-Serif" panose="020B0504020202020204" pitchFamily="34" charset="0"/>
              <a:buChar char="+"/>
            </a:pPr>
            <a:r>
              <a:rPr lang="en-US" sz="1500" noProof="1">
                <a:ea typeface="+mn-lt"/>
                <a:cs typeface="+mn-lt"/>
              </a:rPr>
              <a:t>Katarzyna Miller, Joanna Olekszyk, </a:t>
            </a:r>
            <a:r>
              <a:rPr lang="en-US" sz="1500" i="1" noProof="1">
                <a:ea typeface="+mn-lt"/>
                <a:cs typeface="+mn-lt"/>
              </a:rPr>
              <a:t>Poznaj siebie. Karty emocji</a:t>
            </a:r>
            <a:r>
              <a:rPr lang="en-US" sz="1500" noProof="1">
                <a:ea typeface="+mn-lt"/>
                <a:cs typeface="+mn-lt"/>
              </a:rPr>
              <a:t>, 2020</a:t>
            </a:r>
          </a:p>
          <a:p>
            <a:pPr indent="-228600">
              <a:lnSpc>
                <a:spcPct val="150000"/>
              </a:lnSpc>
              <a:buFont typeface="Avenir Next LT Pro" panose="020B0504020202020204" pitchFamily="34" charset="0"/>
              <a:buChar char="+"/>
            </a:pPr>
            <a:r>
              <a:rPr lang="en-US" sz="1500" noProof="1">
                <a:ea typeface="+mn-lt"/>
                <a:cs typeface="+mn-lt"/>
              </a:rPr>
              <a:t>Andrzej Szczeklik: </a:t>
            </a:r>
            <a:r>
              <a:rPr lang="en-US" sz="1500" i="1" noProof="1">
                <a:ea typeface="+mn-lt"/>
                <a:cs typeface="+mn-lt"/>
              </a:rPr>
              <a:t>Katharsis. O uzdrowicielskiej mocy natury i sztuki, 2002</a:t>
            </a:r>
            <a:endParaRPr lang="en-US" sz="1500" noProof="1">
              <a:ea typeface="+mn-lt"/>
              <a:cs typeface="+mn-lt"/>
            </a:endParaRP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500" noProof="1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3034168-15D0-4BD5-9743-6CFDBDEC9A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113" b="1581"/>
          <a:stretch/>
        </p:blipFill>
        <p:spPr>
          <a:xfrm>
            <a:off x="8920225" y="136779"/>
            <a:ext cx="3056675" cy="4413105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Obraz 5" descr="Obraz zawierający tekst, książka&#10;&#10;Opis wygenerowany automatycznie">
            <a:extLst>
              <a:ext uri="{FF2B5EF4-FFF2-40B4-BE49-F238E27FC236}">
                <a16:creationId xmlns:a16="http://schemas.microsoft.com/office/drawing/2014/main" xmlns="" id="{2C810582-9FE3-4620-8C04-AA410035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47" y="1535620"/>
            <a:ext cx="2893761" cy="419212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A35032D-E53D-4617-B0AC-D7CF2ECE7B81}"/>
              </a:ext>
            </a:extLst>
          </p:cNvPr>
          <p:cNvSpPr txBox="1"/>
          <p:nvPr/>
        </p:nvSpPr>
        <p:spPr>
          <a:xfrm>
            <a:off x="5567082" y="6266329"/>
            <a:ext cx="34783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noProof="1">
                <a:latin typeface="Book Antiqua"/>
              </a:rPr>
              <a:t>Opracowała Magdalena Batog </a:t>
            </a:r>
            <a:endParaRPr lang="en-US" sz="1600" noProof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2335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5E8E2"/>
      </a:lt2>
      <a:accent1>
        <a:srgbClr val="AA92CB"/>
      </a:accent1>
      <a:accent2>
        <a:srgbClr val="B579BF"/>
      </a:accent2>
      <a:accent3>
        <a:srgbClr val="CB92BB"/>
      </a:accent3>
      <a:accent4>
        <a:srgbClr val="BF798F"/>
      </a:accent4>
      <a:accent5>
        <a:srgbClr val="CB9792"/>
      </a:accent5>
      <a:accent6>
        <a:srgbClr val="BF9E79"/>
      </a:accent6>
      <a:hlink>
        <a:srgbClr val="738B54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84</Words>
  <Application>Microsoft Office PowerPoint</Application>
  <PresentationFormat>Niestandardowy</PresentationFormat>
  <Paragraphs>84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ExploreVTI</vt:lpstr>
      <vt:lpstr>DORASTANIE Emocje, wartości i wyzwania </vt:lpstr>
      <vt:lpstr>O WARTOŚCIACH Opowiadania, opowieści</vt:lpstr>
      <vt:lpstr>O WARTOŚCIACH Bajki, baśnie, opowieści psychoterapeutyczne</vt:lpstr>
      <vt:lpstr>O EMOCJACH Opowiadania, poradniki</vt:lpstr>
      <vt:lpstr>O ROZWÓJU OSOBISTYM  MOTYWACJA, KREATYWNOŚĆ, PASJA Poradniki, wspomnienia, pamiętniki </vt:lpstr>
      <vt:lpstr>O ROZWÓJU OSOBISTYM MOTYWACJA, KREATYWNOŚĆ, PASJA Poradniki, wspomnienia, pamiętniki </vt:lpstr>
      <vt:lpstr>O DORASTANIU Poradniki</vt:lpstr>
      <vt:lpstr>O DORASTANIU Poradniki</vt:lpstr>
      <vt:lpstr>O DORASTANIU Literatura naukowa i popularnonaukowa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Iwona</cp:lastModifiedBy>
  <cp:revision>1403</cp:revision>
  <dcterms:created xsi:type="dcterms:W3CDTF">2021-05-16T18:14:39Z</dcterms:created>
  <dcterms:modified xsi:type="dcterms:W3CDTF">2021-06-15T15:27:16Z</dcterms:modified>
</cp:coreProperties>
</file>