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5" r:id="rId6"/>
    <p:sldId id="263" r:id="rId7"/>
    <p:sldId id="260" r:id="rId8"/>
    <p:sldId id="262" r:id="rId9"/>
    <p:sldId id="264" r:id="rId10"/>
    <p:sldId id="266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EA887A-4914-6DEF-C40F-53914779D0D5}" v="1958" dt="2021-07-07T19:45:17.360"/>
    <p1510:client id="{0EEC8E4A-F98D-AAB4-70EA-21C6253C0B71}" v="1273" dt="2021-08-18T12:14:58.377"/>
    <p1510:client id="{13739FE7-DB07-C0D8-F63B-2DB736D7694F}" v="52" dt="2021-08-19T12:43:09.440"/>
    <p1510:client id="{219E45DD-A4A7-932D-36A6-D23A95A7257C}" v="39" dt="2021-08-22T19:16:51.695"/>
    <p1510:client id="{282B8697-559E-381F-3A7E-05D1AD7281DC}" v="82" dt="2021-08-23T10:08:57.510"/>
    <p1510:client id="{3138B399-9C31-ACDF-9A5C-4B9B55B2DB87}" v="1398" dt="2021-08-19T12:11:16.070"/>
    <p1510:client id="{4F76C706-FA87-5B0F-044D-D59B7F7D6662}" v="366" dt="2021-08-19T14:59:23.344"/>
    <p1510:client id="{D04BC2FF-BE4C-4019-9BD1-395EDFCC014B}" v="2447" dt="2021-07-07T16:12:09.521"/>
    <p1510:client id="{DEBB1596-5CA0-10BF-1210-9E32F98A0630}" v="156" dt="2021-08-19T16:39:42.740"/>
    <p1510:client id="{E94BA9B8-1AB8-EBF0-3A3D-4ED0EBF08250}" v="1096" dt="2021-08-22T16:54:44.9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kumenty.men.gov.pl/Ksztalcenie_na_odleglosc_%E2%80%93_poradnik_dla_szkol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kumenty.men.gov.pl/Ksztalcenie_na_odleglosc_%E2%80%93_poradnik_dla_szkol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68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7" name="Rectangle 70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solidFill>
            <a:schemeClr val="bg1"/>
          </a:solidFill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04988" y="1442172"/>
            <a:ext cx="8582025" cy="2177328"/>
          </a:xfrm>
        </p:spPr>
        <p:txBody>
          <a:bodyPr anchor="ctr">
            <a:normAutofit/>
          </a:bodyPr>
          <a:lstStyle/>
          <a:p>
            <a:r>
              <a:rPr lang="pl-PL" sz="5400" b="1" dirty="0">
                <a:cs typeface="Calibri Light"/>
              </a:rPr>
              <a:t>BIBLIOTERAPIA</a:t>
            </a:r>
          </a:p>
        </p:txBody>
      </p:sp>
      <p:sp>
        <p:nvSpPr>
          <p:cNvPr id="68" name="Rectangle: Rounded Corners 72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66988" y="3962400"/>
            <a:ext cx="7058025" cy="5810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800">
                <a:solidFill>
                  <a:srgbClr val="FFFFFF"/>
                </a:solidFill>
                <a:cs typeface="Calibri"/>
              </a:rPr>
              <a:t>DEFINICJA, RODZAJE, ZADANIA</a:t>
            </a:r>
            <a:endParaRPr lang="pl-PL" sz="2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743E110-635B-448E-B68E-855EC67FE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pPr algn="ctr"/>
            <a:r>
              <a:rPr lang="pl-PL" sz="4000" dirty="0">
                <a:cs typeface="Calibri Light"/>
              </a:rPr>
              <a:t> BIBLIOGRAFIA</a:t>
            </a:r>
            <a:endParaRPr lang="pl-PL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C55069-85EC-45CC-A0E8-6E2DCC7A8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274" y="2213001"/>
            <a:ext cx="11165451" cy="343728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pl-PL" sz="2000" dirty="0">
                <a:cs typeface="Calibri"/>
              </a:rPr>
              <a:t>Borecka Irena, </a:t>
            </a:r>
            <a:r>
              <a:rPr lang="pl-PL" sz="2000" i="1" dirty="0">
                <a:cs typeface="Calibri"/>
              </a:rPr>
              <a:t>Biblioterapia: teoria i praktyka: poradnik</a:t>
            </a:r>
            <a:r>
              <a:rPr lang="pl-PL" sz="2000" dirty="0">
                <a:cs typeface="Calibri"/>
              </a:rPr>
              <a:t>, Warszawa 2001</a:t>
            </a:r>
            <a:endParaRPr lang="pl-PL">
              <a:cs typeface="Calibri" panose="020F0502020204030204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pl-PL" sz="2000" dirty="0">
                <a:ea typeface="+mn-lt"/>
                <a:cs typeface="+mn-lt"/>
              </a:rPr>
              <a:t>Borecka Irena, </a:t>
            </a:r>
            <a:r>
              <a:rPr lang="pl-PL" sz="2000" i="1" dirty="0">
                <a:ea typeface="+mn-lt"/>
                <a:cs typeface="+mn-lt"/>
              </a:rPr>
              <a:t>Biblioterapia formą terapii pedagogicznej</a:t>
            </a:r>
            <a:r>
              <a:rPr lang="pl-PL" sz="2000" dirty="0">
                <a:ea typeface="+mn-lt"/>
                <a:cs typeface="+mn-lt"/>
              </a:rPr>
              <a:t>, Wałbrzych 2008 </a:t>
            </a:r>
          </a:p>
          <a:p>
            <a:pPr marL="457200" indent="-457200">
              <a:lnSpc>
                <a:spcPct val="110000"/>
              </a:lnSpc>
              <a:buAutoNum type="arabicPeriod"/>
            </a:pPr>
            <a:r>
              <a:rPr lang="pl-PL" sz="2000" err="1">
                <a:cs typeface="Calibri"/>
              </a:rPr>
              <a:t>Czernianin</a:t>
            </a:r>
            <a:r>
              <a:rPr lang="pl-PL" sz="2000" dirty="0">
                <a:cs typeface="Calibri"/>
              </a:rPr>
              <a:t> Wiktor, </a:t>
            </a:r>
            <a:r>
              <a:rPr lang="pl-PL" sz="2000" err="1">
                <a:cs typeface="Calibri"/>
              </a:rPr>
              <a:t>Czernianin</a:t>
            </a:r>
            <a:r>
              <a:rPr lang="pl-PL" sz="2000" dirty="0">
                <a:cs typeface="Calibri"/>
              </a:rPr>
              <a:t> Halina, </a:t>
            </a:r>
            <a:r>
              <a:rPr lang="pl-PL" sz="2000" err="1">
                <a:cs typeface="Calibri"/>
              </a:rPr>
              <a:t>Chatzipentidis</a:t>
            </a:r>
            <a:r>
              <a:rPr lang="pl-PL" sz="2000" dirty="0">
                <a:cs typeface="Calibri"/>
              </a:rPr>
              <a:t> </a:t>
            </a:r>
            <a:r>
              <a:rPr lang="pl-PL" sz="2000" err="1">
                <a:ea typeface="+mn-lt"/>
                <a:cs typeface="+mn-lt"/>
              </a:rPr>
              <a:t>Kiriakos</a:t>
            </a:r>
            <a:r>
              <a:rPr lang="pl-PL" sz="2000" dirty="0">
                <a:cs typeface="Calibri"/>
              </a:rPr>
              <a:t>, </a:t>
            </a:r>
            <a:r>
              <a:rPr lang="pl-PL" sz="2000" i="1" dirty="0">
                <a:cs typeface="Calibri"/>
              </a:rPr>
              <a:t>Podstawy współczesnej biblioterapii</a:t>
            </a:r>
            <a:r>
              <a:rPr lang="pl-PL" sz="2000" dirty="0">
                <a:cs typeface="Calibri"/>
              </a:rPr>
              <a:t>, Wrocław 2017 </a:t>
            </a:r>
            <a:endParaRPr lang="pl-PL" sz="2000" dirty="0">
              <a:ea typeface="+mn-lt"/>
              <a:cs typeface="+mn-lt"/>
            </a:endParaRPr>
          </a:p>
          <a:p>
            <a:pPr marL="457200" indent="-457200">
              <a:lnSpc>
                <a:spcPct val="100000"/>
              </a:lnSpc>
              <a:buAutoNum type="arabicPeriod"/>
            </a:pPr>
            <a:r>
              <a:rPr lang="pl-PL" sz="2000" i="1" dirty="0">
                <a:cs typeface="Calibri"/>
              </a:rPr>
              <a:t>Kształcenie na odległość. Poradnik dla szkół</a:t>
            </a:r>
            <a:r>
              <a:rPr lang="pl-PL" sz="2000" dirty="0">
                <a:cs typeface="Calibri"/>
              </a:rPr>
              <a:t>, dostępny w Internecie: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baseline="30000" dirty="0">
                <a:cs typeface="Calibri"/>
              </a:rPr>
              <a:t> </a:t>
            </a:r>
            <a:r>
              <a:rPr lang="pl-PL" sz="2000" dirty="0">
                <a:cs typeface="Calibri"/>
                <a:hlinkClick r:id="rId2"/>
              </a:rPr>
              <a:t>https</a:t>
            </a:r>
            <a:r>
              <a:rPr lang="pl-PL" sz="2000" dirty="0">
                <a:ea typeface="+mn-lt"/>
                <a:cs typeface="+mn-lt"/>
                <a:hlinkClick r:id="rId2"/>
              </a:rPr>
              <a:t>://dokumenty.men.gov.pl/Ksztalcenie_na_odleglosc_%E2%80%93_poradnik_dla_szkol.pdf</a:t>
            </a:r>
            <a:endParaRPr lang="pl-PL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2000" dirty="0">
              <a:cs typeface="Calibri"/>
            </a:endParaRPr>
          </a:p>
          <a:p>
            <a:pPr marL="0" indent="0" algn="ctr">
              <a:buNone/>
            </a:pPr>
            <a:endParaRPr lang="pl-PL" sz="2000" dirty="0">
              <a:cs typeface="Calibri"/>
            </a:endParaRPr>
          </a:p>
          <a:p>
            <a:pPr marL="0" indent="0">
              <a:buNone/>
            </a:pPr>
            <a:endParaRPr lang="pl-PL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7979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743E110-635B-448E-B68E-855EC67FE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223670"/>
            <a:ext cx="10168128" cy="172866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4000" dirty="0">
                <a:cs typeface="Calibri Light"/>
              </a:rPr>
              <a:t> </a:t>
            </a:r>
            <a:r>
              <a:rPr lang="pl-PL" sz="4000" b="1" dirty="0">
                <a:cs typeface="Calibri Light"/>
              </a:rPr>
              <a:t>CZYM JEST BIBLIOTERAPIA?</a:t>
            </a:r>
            <a:br>
              <a:rPr lang="pl-PL" sz="4000" b="1" dirty="0">
                <a:cs typeface="Calibri Light"/>
              </a:rPr>
            </a:br>
            <a:r>
              <a:rPr lang="pl-PL" sz="2000" b="1" dirty="0">
                <a:ea typeface="+mj-lt"/>
                <a:cs typeface="+mj-lt"/>
              </a:rPr>
              <a:t>(z grec. </a:t>
            </a:r>
            <a:r>
              <a:rPr lang="pl-PL" sz="2000" b="1" err="1">
                <a:ea typeface="+mj-lt"/>
                <a:cs typeface="+mj-lt"/>
              </a:rPr>
              <a:t>biblion</a:t>
            </a:r>
            <a:r>
              <a:rPr lang="pl-PL" sz="2000" b="1" dirty="0">
                <a:ea typeface="+mj-lt"/>
                <a:cs typeface="+mj-lt"/>
              </a:rPr>
              <a:t> - książka, a </a:t>
            </a:r>
            <a:r>
              <a:rPr lang="pl-PL" sz="2000" b="1" err="1">
                <a:ea typeface="+mj-lt"/>
                <a:cs typeface="+mj-lt"/>
              </a:rPr>
              <a:t>therapeuo</a:t>
            </a:r>
            <a:r>
              <a:rPr lang="pl-PL" sz="2000" b="1" dirty="0">
                <a:ea typeface="+mj-lt"/>
                <a:cs typeface="+mj-lt"/>
              </a:rPr>
              <a:t> – leczę)</a:t>
            </a:r>
            <a:endParaRPr lang="pl-PL" sz="2000" b="1">
              <a:cs typeface="Calibri Ligh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C55069-85EC-45CC-A0E8-6E2DCC7A8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274" y="2112149"/>
            <a:ext cx="11165451" cy="451304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pl-PL" sz="1800" u="sng" dirty="0">
                <a:cs typeface="Calibri"/>
              </a:rPr>
              <a:t>Definicja wg </a:t>
            </a:r>
            <a:r>
              <a:rPr lang="pl-PL" sz="1800" u="sng" dirty="0">
                <a:ea typeface="+mn-lt"/>
                <a:cs typeface="+mn-lt"/>
              </a:rPr>
              <a:t>Wiktora </a:t>
            </a:r>
            <a:r>
              <a:rPr lang="pl-PL" sz="1800" u="sng" err="1">
                <a:ea typeface="+mn-lt"/>
                <a:cs typeface="+mn-lt"/>
              </a:rPr>
              <a:t>Czernianina</a:t>
            </a:r>
            <a:r>
              <a:rPr lang="pl-PL" sz="1800" u="sng" dirty="0">
                <a:ea typeface="+mn-lt"/>
                <a:cs typeface="+mn-lt"/>
              </a:rPr>
              <a:t>: </a:t>
            </a:r>
            <a:r>
              <a:rPr lang="pl-PL" sz="1800" u="sng" baseline="30000" dirty="0">
                <a:ea typeface="+mn-lt"/>
                <a:cs typeface="+mn-lt"/>
              </a:rPr>
              <a:t>1</a:t>
            </a:r>
            <a:endParaRPr lang="pl-PL" sz="1800" u="sng" baseline="30000">
              <a:cs typeface="Calibri"/>
            </a:endParaRPr>
          </a:p>
          <a:p>
            <a:pPr marL="0" indent="0">
              <a:buNone/>
            </a:pPr>
            <a:r>
              <a:rPr lang="pl-PL" sz="1800" dirty="0">
                <a:cs typeface="Calibri"/>
              </a:rPr>
              <a:t>Centralnym pojęciem biblioterapii jest proces leczniczego oddziaływania literatury na jej odbiorcę - pacjenta, stymulowany przez biblioterapeutę.</a:t>
            </a:r>
          </a:p>
          <a:p>
            <a:pPr marL="0" indent="0">
              <a:buNone/>
            </a:pPr>
            <a:r>
              <a:rPr lang="pl-PL" sz="1800" u="sng" dirty="0">
                <a:cs typeface="Calibri"/>
              </a:rPr>
              <a:t>Definicja wg Ireny Boreckiej: </a:t>
            </a:r>
            <a:r>
              <a:rPr lang="pl-PL" sz="1800" u="sng" baseline="30000" dirty="0">
                <a:cs typeface="Calibri"/>
              </a:rPr>
              <a:t>2</a:t>
            </a:r>
            <a:endParaRPr lang="pl-PL" u="sng">
              <a:cs typeface="Calibri"/>
            </a:endParaRPr>
          </a:p>
          <a:p>
            <a:pPr marL="0" indent="0">
              <a:buNone/>
            </a:pPr>
            <a:r>
              <a:rPr lang="pl-PL" sz="1800" dirty="0">
                <a:cs typeface="Calibri"/>
              </a:rPr>
              <a:t>Biblioterapia to działanie terapeutyczne, które dzięki wykorzystaniu materiałów czytelniczych rozumianych jako środek wspierający proces terapeutyczny w medycynie jest rodzajem pomocy, psychicznego wsparcia w rozwiązywaniu osobistych problemów pacjenta, daje mu oparcie na drodze do osiągnięcia poczucia bezpieczeństwa i może pozwolić na realizację jego potrzeb.</a:t>
            </a:r>
          </a:p>
          <a:p>
            <a:pPr marL="0" indent="0">
              <a:buNone/>
            </a:pPr>
            <a:r>
              <a:rPr lang="pl-PL" sz="1800" u="sng" dirty="0">
                <a:cs typeface="Calibri"/>
              </a:rPr>
              <a:t>Definicja na stronie MEN: </a:t>
            </a:r>
            <a:r>
              <a:rPr lang="pl-PL" sz="1800" u="sng" baseline="30000" dirty="0">
                <a:cs typeface="Calibri"/>
              </a:rPr>
              <a:t>3</a:t>
            </a:r>
          </a:p>
          <a:p>
            <a:pPr marL="0" indent="0">
              <a:buNone/>
            </a:pPr>
            <a:r>
              <a:rPr lang="pl-PL" sz="1800" dirty="0">
                <a:ea typeface="+mn-lt"/>
                <a:cs typeface="+mn-lt"/>
              </a:rPr>
              <a:t>Biblioterapia – to zamierzone oddziaływanie poprzez czytanie, słuchanie lub oglądanie odpowiednio dobranych książek, fragmentów utworów, oglądanie i słuchanie adaptacji utworów literackich. Terapia ma na celu kształtowanie właściwych postaw, pracy nad sobą, samoakceptacji, przyczynia się do uświadomienia dziecku trudnych sytuacji i uczy reakcji na nie, daje szansę nabrania wiary w siebie, wpływa pozytywnie na emocjonalne stany. Rozwija osobowość poprzez prezentowanie literackich wzorców osobowych godnych naśladowania. Wzbogaca wiedzę, język, wyobraźnię, zdolność rozumienia pojęć moralnych i rozwój uczuć. </a:t>
            </a:r>
            <a:endParaRPr lang="pl-PL" sz="1800">
              <a:cs typeface="Calibri"/>
            </a:endParaRPr>
          </a:p>
          <a:p>
            <a:pPr marL="0" indent="0">
              <a:buNone/>
            </a:pPr>
            <a:endParaRPr lang="pl-PL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2193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534EB1B-5480-46BD-8573-A29DA1293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98" y="89199"/>
            <a:ext cx="10840480" cy="1829517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4000" b="1" dirty="0">
                <a:cs typeface="Calibri Light"/>
              </a:rPr>
              <a:t>RODZAJE BIBLIOTERAPII</a:t>
            </a:r>
            <a:r>
              <a:rPr lang="pl-PL" sz="2500" dirty="0">
                <a:cs typeface="Calibri Light"/>
              </a:rPr>
              <a:t> </a:t>
            </a:r>
            <a:br>
              <a:rPr lang="pl-PL" sz="2500" dirty="0">
                <a:cs typeface="Calibri Light"/>
              </a:rPr>
            </a:br>
            <a:r>
              <a:rPr lang="pl-PL" sz="1800" dirty="0">
                <a:cs typeface="Calibri Light"/>
              </a:rPr>
              <a:t> </a:t>
            </a:r>
            <a:r>
              <a:rPr lang="pl-PL" sz="2000" dirty="0">
                <a:cs typeface="Calibri Light"/>
              </a:rPr>
              <a:t>wg </a:t>
            </a:r>
            <a:r>
              <a:rPr lang="pl-PL" sz="2000" dirty="0">
                <a:ea typeface="+mj-lt"/>
                <a:cs typeface="+mj-lt"/>
              </a:rPr>
              <a:t>W. </a:t>
            </a:r>
            <a:r>
              <a:rPr lang="pl-PL" sz="2000" err="1">
                <a:ea typeface="+mj-lt"/>
                <a:cs typeface="+mj-lt"/>
              </a:rPr>
              <a:t>Czernianin</a:t>
            </a:r>
            <a:r>
              <a:rPr lang="pl-PL" sz="2000" dirty="0">
                <a:ea typeface="+mj-lt"/>
                <a:cs typeface="+mj-lt"/>
              </a:rPr>
              <a:t>, H. </a:t>
            </a:r>
            <a:r>
              <a:rPr lang="pl-PL" sz="2000" err="1">
                <a:ea typeface="+mj-lt"/>
                <a:cs typeface="+mj-lt"/>
              </a:rPr>
              <a:t>Czernianin</a:t>
            </a:r>
            <a:r>
              <a:rPr lang="pl-PL" sz="2000" dirty="0">
                <a:ea typeface="+mj-lt"/>
                <a:cs typeface="+mj-lt"/>
              </a:rPr>
              <a:t>, K. </a:t>
            </a:r>
            <a:r>
              <a:rPr lang="pl-PL" sz="2000" err="1">
                <a:ea typeface="+mj-lt"/>
                <a:cs typeface="+mj-lt"/>
              </a:rPr>
              <a:t>Chatzipentidis</a:t>
            </a:r>
            <a:r>
              <a:rPr lang="pl-PL" sz="2000" dirty="0">
                <a:ea typeface="+mj-lt"/>
                <a:cs typeface="+mj-lt"/>
              </a:rPr>
              <a:t>, </a:t>
            </a:r>
            <a:r>
              <a:rPr lang="pl-PL" sz="2000" i="1" dirty="0">
                <a:ea typeface="+mj-lt"/>
                <a:cs typeface="+mj-lt"/>
              </a:rPr>
              <a:t>Podstawy współczesnej biblioterapii</a:t>
            </a:r>
            <a:r>
              <a:rPr lang="pl-PL" sz="2000" dirty="0">
                <a:ea typeface="+mj-lt"/>
                <a:cs typeface="+mj-lt"/>
              </a:rPr>
              <a:t>, Wrocław 2017</a:t>
            </a:r>
            <a:endParaRPr lang="pl-PL"/>
          </a:p>
          <a:p>
            <a:pPr algn="ctr"/>
            <a:endParaRPr lang="pl-PL" sz="2500">
              <a:cs typeface="Calibri Ligh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F0D54C-5FA6-4501-9112-0628C41B8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274" y="2078532"/>
            <a:ext cx="11165451" cy="437857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dirty="0">
                <a:ea typeface="+mn-lt"/>
                <a:cs typeface="+mn-lt"/>
              </a:rPr>
              <a:t>KLINICZNA </a:t>
            </a:r>
            <a:endParaRPr lang="en-US" sz="2000" dirty="0">
              <a:ea typeface="+mn-lt"/>
              <a:cs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ea typeface="+mn-lt"/>
                <a:cs typeface="+mn-lt"/>
              </a:rPr>
              <a:t>Wymaga specjalistycznego przygotowania w dziedzinie psychoterapii klinicznej i jest zwykle uprawiana przez specjalnie przeszkolonych psychologów klinicznych oraz lekarzy psychiatrów względem pacjentów psychiatrycznych.</a:t>
            </a:r>
            <a:r>
              <a:rPr lang="pl-PL" sz="2000" dirty="0">
                <a:cs typeface="Calibri"/>
              </a:rPr>
              <a:t> Celem biblioterapii klinicznej jest leczenie zaburzeń.</a:t>
            </a:r>
          </a:p>
          <a:p>
            <a:pPr marL="342900" indent="-342900">
              <a:lnSpc>
                <a:spcPct val="150000"/>
              </a:lnSpc>
            </a:pPr>
            <a:r>
              <a:rPr lang="pl-PL" sz="2000" dirty="0">
                <a:cs typeface="Calibri"/>
              </a:rPr>
              <a:t>WYCHOWAWCZA (OGÓLNOROZWOJOWA, HUMANISTYCZNA)</a:t>
            </a:r>
            <a:endParaRPr lang="pl-PL" dirty="0">
              <a:cs typeface="Calibri" panose="020F0502020204030204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ea typeface="+mn-lt"/>
                <a:cs typeface="+mn-lt"/>
              </a:rPr>
              <a:t>Polega na realizacji celów wychowawczych w normalnym przebiegu życia, choć także w instytucjach, np. zakładach leczniczych, więzieniach itp. Pacjenci dobrowolnie uczestniczą w zajęciach.</a:t>
            </a:r>
            <a:endParaRPr lang="pl-PL" sz="2000" dirty="0"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cs typeface="Calibri"/>
              </a:rPr>
              <a:t>Celem biblioterapii wychowawczej jest korygowanie postaw, kompensacja, samorealizacja.</a:t>
            </a:r>
          </a:p>
          <a:p>
            <a:pPr marL="0" indent="0">
              <a:buNone/>
            </a:pPr>
            <a:endParaRPr lang="pl-PL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2131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D9C9062-DBC7-41BD-A221-762856CD4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568" y="122817"/>
            <a:ext cx="10907716" cy="1829517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4000" b="1" dirty="0">
                <a:cs typeface="Calibri Light" panose="020F0302020204030204"/>
              </a:rPr>
              <a:t>CELE BIBLIOTERAPII WYCHOWAWCZEJ </a:t>
            </a:r>
            <a:br>
              <a:rPr lang="pl-PL" sz="4000" b="1" dirty="0">
                <a:cs typeface="Calibri Light" panose="020F0302020204030204"/>
              </a:rPr>
            </a:br>
            <a:r>
              <a:rPr lang="pl-PL" sz="2000" dirty="0">
                <a:ea typeface="+mj-lt"/>
                <a:cs typeface="+mj-lt"/>
              </a:rPr>
              <a:t>wg </a:t>
            </a:r>
            <a:r>
              <a:rPr lang="pl-PL" sz="2000" dirty="0">
                <a:cs typeface="Calibri Light"/>
              </a:rPr>
              <a:t>W. </a:t>
            </a:r>
            <a:r>
              <a:rPr lang="pl-PL" sz="2000" err="1">
                <a:cs typeface="Calibri Light"/>
              </a:rPr>
              <a:t>Czernianin</a:t>
            </a:r>
            <a:r>
              <a:rPr lang="pl-PL" sz="2000" dirty="0">
                <a:cs typeface="Calibri Light"/>
              </a:rPr>
              <a:t>, H. </a:t>
            </a:r>
            <a:r>
              <a:rPr lang="pl-PL" sz="2000" err="1">
                <a:cs typeface="Calibri Light"/>
              </a:rPr>
              <a:t>Czernianin</a:t>
            </a:r>
            <a:r>
              <a:rPr lang="pl-PL" sz="2000" dirty="0">
                <a:cs typeface="Calibri Light"/>
              </a:rPr>
              <a:t>, K. </a:t>
            </a:r>
            <a:r>
              <a:rPr lang="pl-PL" sz="2000" err="1">
                <a:cs typeface="Calibri Light"/>
              </a:rPr>
              <a:t>Chatzipentidis</a:t>
            </a:r>
            <a:r>
              <a:rPr lang="pl-PL" sz="2000" dirty="0">
                <a:cs typeface="Calibri Light"/>
              </a:rPr>
              <a:t>, </a:t>
            </a:r>
            <a:r>
              <a:rPr lang="pl-PL" sz="2000" i="1" dirty="0">
                <a:cs typeface="Calibri Light"/>
              </a:rPr>
              <a:t>Podstawy współczesnej biblioterapii</a:t>
            </a:r>
            <a:r>
              <a:rPr lang="pl-PL" sz="2000" dirty="0">
                <a:cs typeface="Calibri Light"/>
              </a:rPr>
              <a:t>, Wrocław 2017</a:t>
            </a:r>
            <a:endParaRPr lang="pl-PL" sz="2000" dirty="0">
              <a:ea typeface="+mj-lt"/>
              <a:cs typeface="+mj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24E327-62EA-43BA-B370-AE8AE8A6A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274" y="2156973"/>
            <a:ext cx="11165451" cy="401999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dirty="0">
                <a:ea typeface="+mn-lt"/>
                <a:cs typeface="+mn-lt"/>
              </a:rPr>
              <a:t>Jej celem jest uzyskanie przez pacjenta wglądu w siebie, czyli samopoznania (zrozumienia siebie i innych), odkrycia i pogłębienia swojego wewnętrznego świata, wzbogacenia uczuć i motywów, które mogą zmienić jego zachowanie. </a:t>
            </a:r>
            <a:endParaRPr lang="pl-PL" sz="2000" dirty="0">
              <a:cs typeface="Calibri" panose="020F0502020204030204"/>
            </a:endParaRPr>
          </a:p>
          <a:p>
            <a:pPr>
              <a:lnSpc>
                <a:spcPct val="150000"/>
              </a:lnSpc>
            </a:pPr>
            <a:r>
              <a:rPr lang="pl-PL" sz="2000">
                <a:ea typeface="+mn-lt"/>
                <a:cs typeface="+mn-lt"/>
              </a:rPr>
              <a:t>Terapia nie jest tu sposobem leczenia, lecz głównie ma być drogą do samorealizacji człowieka. </a:t>
            </a:r>
          </a:p>
          <a:p>
            <a:pPr>
              <a:lnSpc>
                <a:spcPct val="150000"/>
              </a:lnSpc>
            </a:pPr>
            <a:r>
              <a:rPr lang="pl-PL" sz="2000">
                <a:ea typeface="+mn-lt"/>
                <a:cs typeface="+mn-lt"/>
              </a:rPr>
              <a:t>Ma służyć rewalidacji i resocjalizacji uczestnika, jeżeli istnieje taka potrzeba, a także jego rozwojowi.</a:t>
            </a:r>
            <a:endParaRPr lang="pl-PL"/>
          </a:p>
          <a:p>
            <a:pPr>
              <a:lnSpc>
                <a:spcPct val="150000"/>
              </a:lnSpc>
            </a:pPr>
            <a:r>
              <a:rPr lang="pl-PL" sz="2000" dirty="0">
                <a:ea typeface="+mn-lt"/>
                <a:cs typeface="+mn-lt"/>
              </a:rPr>
              <a:t>Biblioterapia wychowawczo-humanistyczna</a:t>
            </a:r>
            <a:r>
              <a:rPr lang="pl-PL" sz="2000" dirty="0">
                <a:cs typeface="Calibri"/>
              </a:rPr>
              <a:t> może być realizowana również w działalności pedagogicznej nauczycieli.</a:t>
            </a:r>
          </a:p>
        </p:txBody>
      </p:sp>
    </p:spTree>
    <p:extLst>
      <p:ext uri="{BB962C8B-B14F-4D97-AF65-F5344CB8AC3E}">
        <p14:creationId xmlns:p14="http://schemas.microsoft.com/office/powerpoint/2010/main" val="3185537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D9C9062-DBC7-41BD-A221-762856CD4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568" y="122817"/>
            <a:ext cx="10907716" cy="1829517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4000" b="1" dirty="0">
                <a:cs typeface="Calibri Light" panose="020F0302020204030204"/>
              </a:rPr>
              <a:t>ZADANIA BIBLIOTERAPII </a:t>
            </a:r>
            <a:r>
              <a:rPr lang="pl-PL" sz="4000" dirty="0">
                <a:cs typeface="Calibri Light" panose="020F0302020204030204"/>
              </a:rPr>
              <a:t> </a:t>
            </a:r>
            <a:br>
              <a:rPr lang="pl-PL" sz="4000" dirty="0">
                <a:cs typeface="Calibri Light" panose="020F0302020204030204"/>
              </a:rPr>
            </a:br>
            <a:r>
              <a:rPr lang="pl-PL" sz="2000" dirty="0">
                <a:ea typeface="+mj-lt"/>
                <a:cs typeface="+mj-lt"/>
              </a:rPr>
              <a:t>wg </a:t>
            </a:r>
            <a:r>
              <a:rPr lang="pl-PL" sz="2000" dirty="0">
                <a:cs typeface="Calibri Light"/>
              </a:rPr>
              <a:t>W. </a:t>
            </a:r>
            <a:r>
              <a:rPr lang="pl-PL" sz="2000" dirty="0" err="1">
                <a:cs typeface="Calibri Light"/>
              </a:rPr>
              <a:t>Czernianin</a:t>
            </a:r>
            <a:r>
              <a:rPr lang="pl-PL" sz="2000" dirty="0">
                <a:cs typeface="Calibri Light"/>
              </a:rPr>
              <a:t>, H. </a:t>
            </a:r>
            <a:r>
              <a:rPr lang="pl-PL" sz="2000" dirty="0" err="1">
                <a:cs typeface="Calibri Light"/>
              </a:rPr>
              <a:t>Czernianin</a:t>
            </a:r>
            <a:r>
              <a:rPr lang="pl-PL" sz="2000" dirty="0">
                <a:cs typeface="Calibri Light"/>
              </a:rPr>
              <a:t>, K. </a:t>
            </a:r>
            <a:r>
              <a:rPr lang="pl-PL" sz="2000" dirty="0" err="1">
                <a:cs typeface="Calibri Light"/>
              </a:rPr>
              <a:t>Chatzipentidis</a:t>
            </a:r>
            <a:r>
              <a:rPr lang="pl-PL" sz="2000" dirty="0">
                <a:cs typeface="Calibri Light"/>
              </a:rPr>
              <a:t>, </a:t>
            </a:r>
            <a:r>
              <a:rPr lang="pl-PL" sz="2000" i="1" dirty="0">
                <a:cs typeface="Calibri Light"/>
              </a:rPr>
              <a:t>Podstawy współczesnej biblioterapii</a:t>
            </a:r>
            <a:r>
              <a:rPr lang="pl-PL" sz="2000" dirty="0">
                <a:cs typeface="Calibri Light"/>
              </a:rPr>
              <a:t>, Wrocław 2017</a:t>
            </a:r>
            <a:endParaRPr lang="pl-PL" sz="2000" dirty="0">
              <a:ea typeface="+mj-lt"/>
              <a:cs typeface="+mj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24E327-62EA-43BA-B370-AE8AE8A6A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274" y="2067326"/>
            <a:ext cx="11165451" cy="426651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ea typeface="+mn-lt"/>
                <a:cs typeface="+mn-lt"/>
              </a:rPr>
              <a:t>Zadania zależą od potrzeb, kondycji psychicznej oraz sytuacji pacjenta oraz kompetencji i umiejętności biblioterapeuty. Stosując biblioterapię można wpływać na cztery sfery życia człowieka:</a:t>
            </a:r>
            <a:endParaRPr lang="pl-PL" dirty="0">
              <a:ea typeface="+mn-lt"/>
              <a:cs typeface="+mn-lt"/>
            </a:endParaRPr>
          </a:p>
          <a:p>
            <a:pPr>
              <a:lnSpc>
                <a:spcPct val="110000"/>
              </a:lnSpc>
              <a:buFont typeface="Wingdings" panose="020B0604020202020204" pitchFamily="34" charset="0"/>
              <a:buChar char="§"/>
            </a:pPr>
            <a:r>
              <a:rPr lang="pl-PL" sz="2000" dirty="0">
                <a:ea typeface="+mn-lt"/>
                <a:cs typeface="+mn-lt"/>
              </a:rPr>
              <a:t>w </a:t>
            </a:r>
            <a:r>
              <a:rPr lang="pl-PL" sz="2000" u="sng" dirty="0">
                <a:ea typeface="+mn-lt"/>
                <a:cs typeface="+mn-lt"/>
              </a:rPr>
              <a:t>sferze intelektu</a:t>
            </a:r>
            <a:r>
              <a:rPr lang="pl-PL" sz="2000" dirty="0">
                <a:ea typeface="+mn-lt"/>
                <a:cs typeface="+mn-lt"/>
              </a:rPr>
              <a:t> można pomóc człowiekowi zdobyć wiedzę niezbędną dla zrozumienia i rozwiązania własnych problemów; </a:t>
            </a:r>
            <a:endParaRPr lang="pl-PL">
              <a:ea typeface="+mn-lt"/>
              <a:cs typeface="+mn-lt"/>
            </a:endParaRPr>
          </a:p>
          <a:p>
            <a:pPr>
              <a:lnSpc>
                <a:spcPct val="120000"/>
              </a:lnSpc>
              <a:buFont typeface="Wingdings" panose="020B0604020202020204" pitchFamily="34" charset="0"/>
              <a:buChar char="§"/>
            </a:pPr>
            <a:r>
              <a:rPr lang="pl-PL" sz="2000" dirty="0">
                <a:ea typeface="+mn-lt"/>
                <a:cs typeface="+mn-lt"/>
              </a:rPr>
              <a:t>w </a:t>
            </a:r>
            <a:r>
              <a:rPr lang="pl-PL" sz="2000" u="sng" dirty="0">
                <a:ea typeface="+mn-lt"/>
                <a:cs typeface="+mn-lt"/>
              </a:rPr>
              <a:t>sferze społecznej</a:t>
            </a:r>
            <a:r>
              <a:rPr lang="pl-PL" sz="2000" dirty="0">
                <a:ea typeface="+mn-lt"/>
                <a:cs typeface="+mn-lt"/>
              </a:rPr>
              <a:t> biblioterapia pomaga dostrzec pacjentowi socjalne i kulturowe uwarunkowania jego funkcjonowania w świecie, związki łączące go z innymi ludźmi; </a:t>
            </a:r>
            <a:endParaRPr lang="pl-PL" dirty="0">
              <a:ea typeface="+mn-lt"/>
              <a:cs typeface="+mn-lt"/>
            </a:endParaRPr>
          </a:p>
          <a:p>
            <a:pPr>
              <a:lnSpc>
                <a:spcPct val="110000"/>
              </a:lnSpc>
              <a:buFont typeface="Wingdings" panose="020B0604020202020204" pitchFamily="34" charset="0"/>
              <a:buChar char="§"/>
            </a:pPr>
            <a:r>
              <a:rPr lang="pl-PL" sz="2000" dirty="0">
                <a:ea typeface="+mn-lt"/>
                <a:cs typeface="+mn-lt"/>
              </a:rPr>
              <a:t>w </a:t>
            </a:r>
            <a:r>
              <a:rPr lang="pl-PL" sz="2000" u="sng" dirty="0">
                <a:ea typeface="+mn-lt"/>
                <a:cs typeface="+mn-lt"/>
              </a:rPr>
              <a:t>sferze emocjonalnej</a:t>
            </a:r>
            <a:r>
              <a:rPr lang="pl-PL" sz="2000" dirty="0">
                <a:ea typeface="+mn-lt"/>
                <a:cs typeface="+mn-lt"/>
              </a:rPr>
              <a:t> umożliwia dokonanie wglądu i identyfikacji oraz powoduje kompensację, bez narażania pacjenta na przykre uczucia związane z bezpośrednim omawianiem jego osobistych problemów; </a:t>
            </a:r>
            <a:endParaRPr lang="pl-PL">
              <a:ea typeface="+mn-lt"/>
              <a:cs typeface="+mn-lt"/>
            </a:endParaRPr>
          </a:p>
          <a:p>
            <a:pPr>
              <a:lnSpc>
                <a:spcPct val="100000"/>
              </a:lnSpc>
              <a:buFont typeface="Wingdings" panose="020B0604020202020204" pitchFamily="34" charset="0"/>
              <a:buChar char="§"/>
            </a:pPr>
            <a:r>
              <a:rPr lang="pl-PL" sz="2000" dirty="0">
                <a:ea typeface="+mn-lt"/>
                <a:cs typeface="+mn-lt"/>
              </a:rPr>
              <a:t>w odniesieniu do </a:t>
            </a:r>
            <a:r>
              <a:rPr lang="pl-PL" sz="2000" u="sng" dirty="0">
                <a:ea typeface="+mn-lt"/>
                <a:cs typeface="+mn-lt"/>
              </a:rPr>
              <a:t>zaburzonego zachowania</a:t>
            </a:r>
            <a:r>
              <a:rPr lang="pl-PL" sz="2000" dirty="0">
                <a:ea typeface="+mn-lt"/>
                <a:cs typeface="+mn-lt"/>
              </a:rPr>
              <a:t> biblioterapia pomaga w oduczaniu </a:t>
            </a:r>
            <a:r>
              <a:rPr lang="pl-PL" sz="2000" err="1">
                <a:ea typeface="+mn-lt"/>
                <a:cs typeface="+mn-lt"/>
              </a:rPr>
              <a:t>zachowań</a:t>
            </a:r>
            <a:r>
              <a:rPr lang="pl-PL" sz="2000" dirty="0">
                <a:ea typeface="+mn-lt"/>
                <a:cs typeface="+mn-lt"/>
              </a:rPr>
              <a:t> niepożądanych, koncentrując uwagę pacjenta na wzorach </a:t>
            </a:r>
            <a:r>
              <a:rPr lang="pl-PL" sz="2000" err="1">
                <a:ea typeface="+mn-lt"/>
                <a:cs typeface="+mn-lt"/>
              </a:rPr>
              <a:t>zachowań</a:t>
            </a:r>
            <a:r>
              <a:rPr lang="pl-PL" sz="2000" dirty="0">
                <a:ea typeface="+mn-lt"/>
                <a:cs typeface="+mn-lt"/>
              </a:rPr>
              <a:t> społecznie pożądanych.</a:t>
            </a:r>
            <a:endParaRPr lang="pl-PL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1210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D9C9062-DBC7-41BD-A221-762856CD4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568" y="548640"/>
            <a:ext cx="10907716" cy="1403694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ea typeface="+mj-lt"/>
                <a:cs typeface="+mj-lt"/>
              </a:rPr>
              <a:t>ODBIORCY ZAJĘĆ BIBLIOTERAPETYCZNYCH</a:t>
            </a:r>
          </a:p>
          <a:p>
            <a:pPr algn="ctr">
              <a:lnSpc>
                <a:spcPct val="150000"/>
              </a:lnSpc>
            </a:pPr>
            <a:endParaRPr lang="pl-PL" sz="2000" dirty="0">
              <a:ea typeface="+mj-lt"/>
              <a:cs typeface="+mj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24E327-62EA-43BA-B370-AE8AE8A6A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274" y="2156973"/>
            <a:ext cx="11165451" cy="424410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l-PL" sz="2000" dirty="0">
                <a:ea typeface="+mn-lt"/>
                <a:cs typeface="+mn-lt"/>
              </a:rPr>
              <a:t>DZIECI</a:t>
            </a:r>
            <a:endParaRPr lang="pl-PL"/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ea typeface="+mn-lt"/>
                <a:cs typeface="+mn-lt"/>
              </a:rPr>
              <a:t>Z przejawami zaburzeń emocjonalnych, z trudnościami adaptacyjnymi, niepełnosprawne intelektualnie, przewlekle chore.</a:t>
            </a:r>
            <a:endParaRPr lang="en-US" sz="2000" dirty="0"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ea typeface="+mn-lt"/>
                <a:cs typeface="+mn-lt"/>
              </a:rPr>
              <a:t>MŁODZIEŻ </a:t>
            </a:r>
            <a:endParaRPr lang="en-US" sz="2000" dirty="0">
              <a:ea typeface="+mn-lt"/>
              <a:cs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ea typeface="+mn-lt"/>
                <a:cs typeface="+mn-lt"/>
              </a:rPr>
              <a:t>Z trudnościami adaptacyjnymi, zagrożona uzależnieniami, agresywna, wchodząca w kolizję z prawem, z trudnościami w nauce, z depresją, problemami psychicznymi, w trudnej sytuacji rodzinnej.</a:t>
            </a:r>
            <a:endParaRPr lang="en-US" sz="2000" dirty="0"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ea typeface="+mn-lt"/>
                <a:cs typeface="+mn-lt"/>
              </a:rPr>
              <a:t>DOROŚLI</a:t>
            </a:r>
            <a:endParaRPr lang="en-US" sz="2000" dirty="0">
              <a:ea typeface="+mn-lt"/>
              <a:cs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ea typeface="+mn-lt"/>
                <a:cs typeface="+mn-lt"/>
              </a:rPr>
              <a:t>Seniorzy, w trudnej sytuacji rodzinnej, wypaleni zawodowo, bezrobotni, przewlekle chorzy.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l-PL" sz="2000" dirty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2000" dirty="0">
              <a:cs typeface="Calibri" panose="020F0502020204030204"/>
            </a:endParaRPr>
          </a:p>
          <a:p>
            <a:endParaRPr lang="pl-PL" sz="2000" dirty="0">
              <a:cs typeface="Calibri" panose="020F0502020204030204"/>
            </a:endParaRPr>
          </a:p>
          <a:p>
            <a:endParaRPr lang="pl-PL" sz="2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42226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5795E9F-3C4A-4C53-A940-97977EEB3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980" y="111611"/>
            <a:ext cx="10885304" cy="176228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3700" dirty="0">
                <a:cs typeface="Calibri Light"/>
              </a:rPr>
              <a:t> </a:t>
            </a:r>
            <a:r>
              <a:rPr lang="pl-PL" sz="4000" b="1" dirty="0">
                <a:cs typeface="Calibri Light"/>
              </a:rPr>
              <a:t>Biblioterapia w teorii i praktyce</a:t>
            </a:r>
            <a:br>
              <a:rPr lang="pl-PL" sz="4000" b="1" dirty="0">
                <a:cs typeface="Calibri Light"/>
              </a:rPr>
            </a:br>
            <a:r>
              <a:rPr lang="pl-PL" sz="2000" b="1" dirty="0">
                <a:cs typeface="Calibri Light"/>
              </a:rPr>
              <a:t>Wybór literatury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3B2E5B-F0B1-44EE-AAF8-57CFBF960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275" y="2201796"/>
            <a:ext cx="11232685" cy="417687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pl-PL" sz="2000" dirty="0" err="1">
                <a:ea typeface="+mn-lt"/>
                <a:cs typeface="+mn-lt"/>
              </a:rPr>
              <a:t>Bautsz-Sontag</a:t>
            </a:r>
            <a:r>
              <a:rPr lang="pl-PL" sz="2000" dirty="0">
                <a:ea typeface="+mn-lt"/>
                <a:cs typeface="+mn-lt"/>
              </a:rPr>
              <a:t> Anna</a:t>
            </a:r>
            <a:r>
              <a:rPr lang="pl-PL" sz="2000" i="1" dirty="0">
                <a:ea typeface="+mn-lt"/>
                <a:cs typeface="+mn-lt"/>
              </a:rPr>
              <a:t>, Literatura w terapii – warsztaty otwarte</a:t>
            </a:r>
            <a:r>
              <a:rPr lang="pl-PL" sz="2000" dirty="0">
                <a:ea typeface="+mn-lt"/>
                <a:cs typeface="+mn-lt"/>
              </a:rPr>
              <a:t>, Katowice 2015.</a:t>
            </a:r>
            <a:endParaRPr lang="en-US" sz="2000" dirty="0">
              <a:ea typeface="+mn-lt"/>
              <a:cs typeface="+mn-lt"/>
            </a:endParaRPr>
          </a:p>
          <a:p>
            <a:pPr>
              <a:lnSpc>
                <a:spcPct val="100000"/>
              </a:lnSpc>
            </a:pPr>
            <a:r>
              <a:rPr lang="pl-PL" sz="2000" dirty="0">
                <a:ea typeface="+mn-lt"/>
                <a:cs typeface="+mn-lt"/>
              </a:rPr>
              <a:t>Bąk Jolanta, Wiewióra-Pyka Elżbieta, </a:t>
            </a:r>
            <a:r>
              <a:rPr lang="pl-PL" sz="2000" i="1" dirty="0">
                <a:ea typeface="+mn-lt"/>
                <a:cs typeface="+mn-lt"/>
              </a:rPr>
              <a:t>Bajkowe spotkania. Program zajęć wychowawczo-profilaktycznych dla uczniów szkoły podstawowej</a:t>
            </a:r>
            <a:r>
              <a:rPr lang="pl-PL" sz="2000" dirty="0">
                <a:ea typeface="+mn-lt"/>
                <a:cs typeface="+mn-lt"/>
              </a:rPr>
              <a:t>, Kraków 2009.</a:t>
            </a:r>
            <a:endParaRPr lang="en-US" sz="2000" dirty="0"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pl-PL" sz="2000">
                <a:cs typeface="Calibri"/>
              </a:rPr>
              <a:t>Borecka Irena, </a:t>
            </a:r>
            <a:r>
              <a:rPr lang="pl-PL" sz="2000" i="1">
                <a:cs typeface="Calibri"/>
              </a:rPr>
              <a:t>Biblioterapia. Teoria i praktyka. Poradnik,</a:t>
            </a:r>
            <a:r>
              <a:rPr lang="pl-PL" sz="2000">
                <a:cs typeface="Calibri"/>
              </a:rPr>
              <a:t> Warszawa 2001. </a:t>
            </a:r>
            <a:endParaRPr lang="en-US" sz="2000"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cs typeface="Calibri"/>
              </a:rPr>
              <a:t>Borecka </a:t>
            </a:r>
            <a:r>
              <a:rPr lang="pl-PL" sz="2000" dirty="0">
                <a:ea typeface="+mn-lt"/>
                <a:cs typeface="+mn-lt"/>
              </a:rPr>
              <a:t>Irena</a:t>
            </a:r>
            <a:r>
              <a:rPr lang="pl-PL" sz="2000" dirty="0">
                <a:cs typeface="Calibri"/>
              </a:rPr>
              <a:t>, </a:t>
            </a:r>
            <a:r>
              <a:rPr lang="pl-PL" sz="2000" i="1" dirty="0">
                <a:cs typeface="Calibri"/>
              </a:rPr>
              <a:t>Biblioterapia formą terapii pedagogicznej</a:t>
            </a:r>
            <a:r>
              <a:rPr lang="pl-PL" sz="2000">
                <a:cs typeface="Calibri"/>
              </a:rPr>
              <a:t>, Wałbrzych 2008.</a:t>
            </a:r>
          </a:p>
          <a:p>
            <a:r>
              <a:rPr lang="pl-PL" sz="2000" dirty="0" err="1">
                <a:ea typeface="+mn-lt"/>
                <a:cs typeface="+mn-lt"/>
              </a:rPr>
              <a:t>Cyrklaff</a:t>
            </a:r>
            <a:r>
              <a:rPr lang="pl-PL" sz="2000" dirty="0">
                <a:ea typeface="+mn-lt"/>
                <a:cs typeface="+mn-lt"/>
              </a:rPr>
              <a:t> Magdalena J., </a:t>
            </a:r>
            <a:r>
              <a:rPr lang="pl-PL" sz="2000" i="1" dirty="0">
                <a:ea typeface="+mn-lt"/>
                <a:cs typeface="+mn-lt"/>
              </a:rPr>
              <a:t>Biblioterapia w edukacji z zakresu profilaktyki uzależnień i promocji zdrowia</a:t>
            </a:r>
            <a:r>
              <a:rPr lang="pl-PL" sz="2000" dirty="0">
                <a:ea typeface="+mn-lt"/>
                <a:cs typeface="+mn-lt"/>
              </a:rPr>
              <a:t>, Toruń 2014.</a:t>
            </a:r>
            <a:endParaRPr lang="en-US" sz="2000" dirty="0">
              <a:ea typeface="+mn-lt"/>
              <a:cs typeface="+mn-lt"/>
            </a:endParaRPr>
          </a:p>
          <a:p>
            <a:r>
              <a:rPr lang="pl-PL" sz="2000" dirty="0" err="1">
                <a:ea typeface="+mn-lt"/>
                <a:cs typeface="+mn-lt"/>
              </a:rPr>
              <a:t>Czernianin</a:t>
            </a:r>
            <a:r>
              <a:rPr lang="pl-PL" sz="2000" dirty="0">
                <a:ea typeface="+mn-lt"/>
                <a:cs typeface="+mn-lt"/>
              </a:rPr>
              <a:t> Wiktor, </a:t>
            </a:r>
            <a:r>
              <a:rPr lang="pl-PL" sz="2000" dirty="0" err="1">
                <a:ea typeface="+mn-lt"/>
                <a:cs typeface="+mn-lt"/>
              </a:rPr>
              <a:t>Czernianin</a:t>
            </a:r>
            <a:r>
              <a:rPr lang="pl-PL" sz="2000" dirty="0">
                <a:ea typeface="+mn-lt"/>
                <a:cs typeface="+mn-lt"/>
              </a:rPr>
              <a:t> Halina,  </a:t>
            </a:r>
            <a:r>
              <a:rPr lang="pl-PL" sz="2000" dirty="0" err="1">
                <a:ea typeface="+mn-lt"/>
                <a:cs typeface="+mn-lt"/>
              </a:rPr>
              <a:t>Chatzipentidis</a:t>
            </a:r>
            <a:r>
              <a:rPr lang="pl-PL" sz="2000" dirty="0">
                <a:ea typeface="+mn-lt"/>
                <a:cs typeface="+mn-lt"/>
              </a:rPr>
              <a:t> </a:t>
            </a:r>
            <a:r>
              <a:rPr lang="pl-PL" sz="2000" dirty="0" err="1">
                <a:ea typeface="+mn-lt"/>
                <a:cs typeface="+mn-lt"/>
              </a:rPr>
              <a:t>Kiriakos</a:t>
            </a:r>
            <a:r>
              <a:rPr lang="pl-PL" sz="2000" dirty="0">
                <a:ea typeface="+mn-lt"/>
                <a:cs typeface="+mn-lt"/>
              </a:rPr>
              <a:t>, </a:t>
            </a:r>
            <a:r>
              <a:rPr lang="pl-PL" sz="2000" i="1" dirty="0">
                <a:ea typeface="+mn-lt"/>
                <a:cs typeface="+mn-lt"/>
              </a:rPr>
              <a:t>Podstawy współczesnej biblioterapii. Podręcznik akademicki</a:t>
            </a:r>
            <a:r>
              <a:rPr lang="pl-PL" sz="2000" dirty="0">
                <a:ea typeface="+mn-lt"/>
                <a:cs typeface="+mn-lt"/>
              </a:rPr>
              <a:t>, Wrocław 2017.</a:t>
            </a:r>
          </a:p>
          <a:p>
            <a:endParaRPr lang="pl-PL" sz="2000" dirty="0">
              <a:cs typeface="Calibri"/>
            </a:endParaRPr>
          </a:p>
          <a:p>
            <a:pPr marL="0" indent="0">
              <a:buNone/>
            </a:pPr>
            <a:endParaRPr lang="pl-PL" sz="1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9129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5795E9F-3C4A-4C53-A940-97977EEB3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156435"/>
            <a:ext cx="10168128" cy="1773487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3700" dirty="0">
                <a:cs typeface="Calibri Light"/>
              </a:rPr>
              <a:t> </a:t>
            </a:r>
            <a:r>
              <a:rPr lang="pl-PL" sz="4000" b="1" dirty="0">
                <a:cs typeface="Calibri Light"/>
              </a:rPr>
              <a:t>Biblioterapia w teorii i praktyce</a:t>
            </a:r>
            <a:br>
              <a:rPr lang="pl-PL" sz="4000" b="1" dirty="0">
                <a:cs typeface="Calibri Light"/>
              </a:rPr>
            </a:br>
            <a:r>
              <a:rPr lang="pl-PL" sz="2000" b="1" dirty="0">
                <a:cs typeface="Calibri Light"/>
              </a:rPr>
              <a:t>Wybór literatury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3B2E5B-F0B1-44EE-AAF8-57CFBF960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481" y="2425913"/>
            <a:ext cx="11221479" cy="417687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pl-PL" sz="2000" dirty="0" err="1">
                <a:ea typeface="+mn-lt"/>
                <a:cs typeface="+mn-lt"/>
              </a:rPr>
              <a:t>Czernianin</a:t>
            </a:r>
            <a:r>
              <a:rPr lang="pl-PL" sz="2000" dirty="0">
                <a:ea typeface="+mn-lt"/>
                <a:cs typeface="+mn-lt"/>
              </a:rPr>
              <a:t> Wiktor, </a:t>
            </a:r>
            <a:r>
              <a:rPr lang="pl-PL" sz="2000" i="1" dirty="0">
                <a:ea typeface="+mn-lt"/>
                <a:cs typeface="+mn-lt"/>
              </a:rPr>
              <a:t>Teoretyczne podstawy biblioterapii</a:t>
            </a:r>
            <a:r>
              <a:rPr lang="pl-PL" sz="2000" dirty="0">
                <a:ea typeface="+mn-lt"/>
                <a:cs typeface="+mn-lt"/>
              </a:rPr>
              <a:t>, Wrocław 2008.</a:t>
            </a:r>
            <a:endParaRPr lang="pl-PL"/>
          </a:p>
          <a:p>
            <a:pPr>
              <a:lnSpc>
                <a:spcPct val="100000"/>
              </a:lnSpc>
            </a:pPr>
            <a:r>
              <a:rPr lang="pl-PL" sz="2000" dirty="0">
                <a:ea typeface="+mn-lt"/>
                <a:cs typeface="+mn-lt"/>
              </a:rPr>
              <a:t>Konieczna Ewelina J., </a:t>
            </a:r>
            <a:r>
              <a:rPr lang="pl-PL" sz="2000" i="1" dirty="0">
                <a:ea typeface="+mn-lt"/>
                <a:cs typeface="+mn-lt"/>
              </a:rPr>
              <a:t>Biblioterapia w praktyce. Poradnik dla nauczycieli wychowawców i terapeutów</a:t>
            </a:r>
            <a:r>
              <a:rPr lang="pl-PL" sz="2000" dirty="0">
                <a:ea typeface="+mn-lt"/>
                <a:cs typeface="+mn-lt"/>
              </a:rPr>
              <a:t>, Kraków 2012. </a:t>
            </a:r>
            <a:endParaRPr lang="pl-PL" sz="2000" dirty="0">
              <a:cs typeface="Calibri"/>
            </a:endParaRPr>
          </a:p>
          <a:p>
            <a:r>
              <a:rPr lang="pl-PL" sz="2000" dirty="0" err="1">
                <a:cs typeface="Calibri"/>
              </a:rPr>
              <a:t>Molicka</a:t>
            </a:r>
            <a:r>
              <a:rPr lang="pl-PL" sz="2000" dirty="0">
                <a:cs typeface="Calibri"/>
              </a:rPr>
              <a:t> Maria, </a:t>
            </a:r>
            <a:r>
              <a:rPr lang="pl-PL" sz="2000" i="1" dirty="0">
                <a:cs typeface="Calibri"/>
              </a:rPr>
              <a:t>Biblioterapia i </a:t>
            </a:r>
            <a:r>
              <a:rPr lang="pl-PL" sz="2000" i="1" dirty="0" err="1">
                <a:cs typeface="Calibri"/>
              </a:rPr>
              <a:t>bajkoterapia</a:t>
            </a:r>
            <a:r>
              <a:rPr lang="pl-PL" sz="2000" i="1" dirty="0">
                <a:cs typeface="Calibri"/>
              </a:rPr>
              <a:t>. Rola literatury w procesie zmiany rozumienia świata społecznego i siebie</a:t>
            </a:r>
            <a:r>
              <a:rPr lang="pl-PL" sz="2000" dirty="0">
                <a:cs typeface="Calibri"/>
              </a:rPr>
              <a:t>, Poznań 2011.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cs typeface="Calibri"/>
              </a:rPr>
              <a:t>Szczeklik Andrzej, </a:t>
            </a:r>
            <a:r>
              <a:rPr lang="pl-PL" sz="2000" i="1" dirty="0">
                <a:cs typeface="Calibri"/>
              </a:rPr>
              <a:t>Katharsis. O uzdrowicielskiej mocy natury i sztuki</a:t>
            </a:r>
            <a:r>
              <a:rPr lang="pl-PL" sz="2000" dirty="0">
                <a:cs typeface="Calibri"/>
              </a:rPr>
              <a:t>, Kraków 2021.</a:t>
            </a:r>
          </a:p>
          <a:p>
            <a:r>
              <a:rPr lang="pl-PL" sz="2000" dirty="0">
                <a:cs typeface="Calibri"/>
              </a:rPr>
              <a:t>Wójtowicz Mirosława, </a:t>
            </a:r>
            <a:r>
              <a:rPr lang="pl-PL" sz="2000" i="1" dirty="0">
                <a:cs typeface="Calibri"/>
              </a:rPr>
              <a:t>Scenariusze zajęć biblioterapeutycznych nie</a:t>
            </a:r>
            <a:r>
              <a:rPr lang="pl-PL" sz="2000" i="1" dirty="0">
                <a:ea typeface="+mn-lt"/>
                <a:cs typeface="+mn-lt"/>
              </a:rPr>
              <a:t> tylko dla uczniów z dysleksją. Terapia – zabawa – nauka, </a:t>
            </a:r>
            <a:r>
              <a:rPr lang="pl-PL" sz="2000" dirty="0">
                <a:ea typeface="+mn-lt"/>
                <a:cs typeface="+mn-lt"/>
              </a:rPr>
              <a:t>Gdańsk 2010. </a:t>
            </a:r>
          </a:p>
          <a:p>
            <a:endParaRPr lang="pl-PL" sz="2000" dirty="0">
              <a:cs typeface="Calibri"/>
            </a:endParaRPr>
          </a:p>
          <a:p>
            <a:pPr marL="0" indent="0">
              <a:buNone/>
            </a:pPr>
            <a:endParaRPr lang="pl-PL" sz="1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8484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743E110-635B-448E-B68E-855EC67FE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pPr algn="ctr"/>
            <a:r>
              <a:rPr lang="pl-PL" sz="4000">
                <a:cs typeface="Calibri Light"/>
              </a:rPr>
              <a:t> PRZYPISY</a:t>
            </a:r>
            <a:endParaRPr lang="pl-PL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C55069-85EC-45CC-A0E8-6E2DCC7A8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274" y="2112149"/>
            <a:ext cx="11165451" cy="29666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000" baseline="30000" dirty="0">
                <a:cs typeface="Calibri"/>
              </a:rPr>
              <a:t>1  </a:t>
            </a:r>
            <a:r>
              <a:rPr lang="pl-PL" sz="2000" dirty="0">
                <a:cs typeface="Calibri"/>
              </a:rPr>
              <a:t>Wiktor </a:t>
            </a:r>
            <a:r>
              <a:rPr lang="pl-PL" sz="2000" err="1">
                <a:cs typeface="Calibri"/>
              </a:rPr>
              <a:t>Czernianin</a:t>
            </a:r>
            <a:r>
              <a:rPr lang="pl-PL" sz="2000" dirty="0">
                <a:cs typeface="Calibri"/>
              </a:rPr>
              <a:t>, Halina </a:t>
            </a:r>
            <a:r>
              <a:rPr lang="pl-PL" sz="2000" err="1">
                <a:cs typeface="Calibri"/>
              </a:rPr>
              <a:t>Czernianin</a:t>
            </a:r>
            <a:r>
              <a:rPr lang="pl-PL" sz="2000" dirty="0">
                <a:cs typeface="Calibri"/>
              </a:rPr>
              <a:t>, </a:t>
            </a:r>
            <a:r>
              <a:rPr lang="pl-PL" sz="2000" err="1">
                <a:cs typeface="Calibri"/>
              </a:rPr>
              <a:t>Kiriakos</a:t>
            </a:r>
            <a:r>
              <a:rPr lang="pl-PL" sz="2000" dirty="0">
                <a:cs typeface="Calibri"/>
              </a:rPr>
              <a:t> </a:t>
            </a:r>
            <a:r>
              <a:rPr lang="pl-PL" sz="2000" err="1">
                <a:cs typeface="Calibri"/>
              </a:rPr>
              <a:t>Chatzipentidis</a:t>
            </a:r>
            <a:r>
              <a:rPr lang="pl-PL" sz="2000" dirty="0">
                <a:cs typeface="Calibri"/>
              </a:rPr>
              <a:t>, </a:t>
            </a:r>
            <a:r>
              <a:rPr lang="pl-PL" sz="2000" i="1" dirty="0">
                <a:cs typeface="Calibri"/>
              </a:rPr>
              <a:t>Podstawy współczesnej biblioterapii</a:t>
            </a:r>
            <a:r>
              <a:rPr lang="pl-PL" sz="2000" dirty="0">
                <a:cs typeface="Calibri"/>
              </a:rPr>
              <a:t>, Wrocław 2017, s. 17</a:t>
            </a:r>
            <a:endParaRPr lang="pl-PL" sz="2000" dirty="0">
              <a:ea typeface="+mn-lt"/>
              <a:cs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2000" baseline="30000" dirty="0">
                <a:cs typeface="Calibri"/>
              </a:rPr>
              <a:t>2 </a:t>
            </a:r>
            <a:r>
              <a:rPr lang="pl-PL" sz="2000" dirty="0">
                <a:cs typeface="Calibri"/>
              </a:rPr>
              <a:t>Irena Borecka, </a:t>
            </a:r>
            <a:r>
              <a:rPr lang="pl-PL" sz="2000" i="1" dirty="0">
                <a:cs typeface="Calibri"/>
              </a:rPr>
              <a:t>Biblioterapia formą terapii pedagogicznej</a:t>
            </a:r>
            <a:r>
              <a:rPr lang="pl-PL" sz="2000" dirty="0">
                <a:cs typeface="Calibri"/>
              </a:rPr>
              <a:t>, Wałbrzych 2008, s. 24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baseline="30000" dirty="0">
                <a:cs typeface="Calibri"/>
              </a:rPr>
              <a:t>3   </a:t>
            </a:r>
            <a:r>
              <a:rPr lang="pl-PL" sz="2000" i="1" dirty="0">
                <a:cs typeface="Calibri"/>
              </a:rPr>
              <a:t>Kształcenie na odległość. Poradnik dla szkół</a:t>
            </a:r>
            <a:r>
              <a:rPr lang="pl-PL" sz="2000" dirty="0">
                <a:cs typeface="Calibri"/>
              </a:rPr>
              <a:t>, s. 42, dostępny w Internecie: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baseline="30000" dirty="0">
                <a:cs typeface="Calibri"/>
              </a:rPr>
              <a:t> </a:t>
            </a:r>
            <a:r>
              <a:rPr lang="pl-PL" sz="2000" dirty="0">
                <a:cs typeface="Calibri"/>
                <a:hlinkClick r:id="rId2"/>
              </a:rPr>
              <a:t>https</a:t>
            </a:r>
            <a:r>
              <a:rPr lang="pl-PL" sz="2000" dirty="0">
                <a:ea typeface="+mn-lt"/>
                <a:cs typeface="+mn-lt"/>
                <a:hlinkClick r:id="rId2"/>
              </a:rPr>
              <a:t>://dokumenty.men.gov.pl/Ksztalcenie_na_odleglosc_%E2%80%93_poradnik_dla_szkol.pdf</a:t>
            </a:r>
            <a:endParaRPr lang="pl-PL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sz="2000" dirty="0">
              <a:cs typeface="Calibri"/>
            </a:endParaRPr>
          </a:p>
          <a:p>
            <a:pPr marL="0" indent="0">
              <a:buNone/>
            </a:pPr>
            <a:endParaRPr lang="pl-PL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587631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BIBLIOTERAPIA</vt:lpstr>
      <vt:lpstr> CZYM JEST BIBLIOTERAPIA? (z grec. biblion - książka, a therapeuo – leczę)</vt:lpstr>
      <vt:lpstr>RODZAJE BIBLIOTERAPII   wg W. Czernianin, H. Czernianin, K. Chatzipentidis, Podstawy współczesnej biblioterapii, Wrocław 2017 </vt:lpstr>
      <vt:lpstr>CELE BIBLIOTERAPII WYCHOWAWCZEJ  wg W. Czernianin, H. Czernianin, K. Chatzipentidis, Podstawy współczesnej biblioterapii, Wrocław 2017</vt:lpstr>
      <vt:lpstr>ZADANIA BIBLIOTERAPII   wg W. Czernianin, H. Czernianin, K. Chatzipentidis, Podstawy współczesnej biblioterapii, Wrocław 2017</vt:lpstr>
      <vt:lpstr>ODBIORCY ZAJĘĆ BIBLIOTERAPETYCZNYCH </vt:lpstr>
      <vt:lpstr> Biblioterapia w teorii i praktyce Wybór literatury</vt:lpstr>
      <vt:lpstr> Biblioterapia w teorii i praktyce Wybór literatury</vt:lpstr>
      <vt:lpstr> PRZYPISY</vt:lpstr>
      <vt:lpstr> BIBLIOGRAFIA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1197</cp:revision>
  <dcterms:created xsi:type="dcterms:W3CDTF">2021-07-07T12:38:24Z</dcterms:created>
  <dcterms:modified xsi:type="dcterms:W3CDTF">2021-08-29T07:16:57Z</dcterms:modified>
</cp:coreProperties>
</file>